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1" r:id="rId5"/>
    <p:sldId id="335" r:id="rId6"/>
    <p:sldId id="259" r:id="rId7"/>
    <p:sldId id="264" r:id="rId8"/>
    <p:sldId id="287" r:id="rId9"/>
    <p:sldId id="288" r:id="rId10"/>
    <p:sldId id="299" r:id="rId11"/>
    <p:sldId id="300" r:id="rId12"/>
    <p:sldId id="301" r:id="rId13"/>
    <p:sldId id="302" r:id="rId14"/>
    <p:sldId id="321" r:id="rId15"/>
    <p:sldId id="322" r:id="rId16"/>
    <p:sldId id="323" r:id="rId17"/>
    <p:sldId id="303" r:id="rId18"/>
    <p:sldId id="324" r:id="rId19"/>
    <p:sldId id="332" r:id="rId20"/>
    <p:sldId id="333" r:id="rId21"/>
    <p:sldId id="334" r:id="rId22"/>
    <p:sldId id="340" r:id="rId23"/>
    <p:sldId id="262" r:id="rId24"/>
    <p:sldId id="263" r:id="rId25"/>
    <p:sldId id="265" r:id="rId26"/>
    <p:sldId id="342" r:id="rId27"/>
    <p:sldId id="260" r:id="rId28"/>
    <p:sldId id="268" r:id="rId29"/>
    <p:sldId id="269" r:id="rId30"/>
    <p:sldId id="338" r:id="rId31"/>
    <p:sldId id="339" r:id="rId32"/>
    <p:sldId id="337" r:id="rId33"/>
    <p:sldId id="344" r:id="rId34"/>
    <p:sldId id="270" r:id="rId35"/>
    <p:sldId id="271" r:id="rId36"/>
    <p:sldId id="346" r:id="rId37"/>
    <p:sldId id="345" r:id="rId38"/>
    <p:sldId id="275" r:id="rId39"/>
    <p:sldId id="272" r:id="rId40"/>
    <p:sldId id="276" r:id="rId41"/>
    <p:sldId id="277" r:id="rId42"/>
    <p:sldId id="343" r:id="rId43"/>
    <p:sldId id="34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306A-8667-49E2-A68B-994B7338C8F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D77D-2F25-459F-899D-70CDD4DE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couple of example SNPs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3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couple of example SNPs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6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doesn’t fit. Change to merge </a:t>
            </a:r>
            <a:r>
              <a:rPr lang="en-US" dirty="0" err="1"/>
              <a:t>bettwe</a:t>
            </a:r>
            <a:r>
              <a:rPr lang="en-US" dirty="0"/>
              <a:t> with previous slide.</a:t>
            </a:r>
          </a:p>
          <a:p>
            <a:r>
              <a:rPr lang="en-US" dirty="0"/>
              <a:t>Arrow showing tag SNPs, and the region around each. Also say, what the block is (maybe a small </a:t>
            </a:r>
            <a:r>
              <a:rPr lang="en-US" dirty="0" err="1"/>
              <a:t>chun</a:t>
            </a:r>
            <a:r>
              <a:rPr lang="en-US" dirty="0"/>
              <a:t> of chromosome 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doesn’t fit. Change to merge </a:t>
            </a:r>
            <a:r>
              <a:rPr lang="en-US" dirty="0" err="1"/>
              <a:t>bettwe</a:t>
            </a:r>
            <a:r>
              <a:rPr lang="en-US" dirty="0"/>
              <a:t> with previous slide.</a:t>
            </a:r>
          </a:p>
          <a:p>
            <a:r>
              <a:rPr lang="en-US" dirty="0"/>
              <a:t>Arrow showing tag SNPs, and the region around each. Also say, what the block is (maybe a small </a:t>
            </a:r>
            <a:r>
              <a:rPr lang="en-US" dirty="0" err="1"/>
              <a:t>chun</a:t>
            </a:r>
            <a:r>
              <a:rPr lang="en-US" dirty="0"/>
              <a:t> of chromosome 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SNP1: two alleles are A and T. A is found more often in cases, and T is found more often in controls. Explicitly say you do this m times, for a million SNPs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2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SNP1: two alleles are A and T. A is found more often in cases, and T is found more often in controls. Explicitly say you do this m times, for a million SNPs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2DEE-E784-47AA-BD68-2298BF29F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7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4386-38CE-A69D-9B1F-F3DC9CA9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59548-C251-AC89-5A78-8C734EC71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CDA23-5261-6B42-7531-D3B1E9F5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557B-8567-20C9-9F75-440F7493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0918-7179-2A35-0830-1C82403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1A28-8608-ED76-B5C7-C5C3A696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C86FB-A658-139A-0F11-85CDA31B4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440D7-C4DB-0119-AC4E-63E8D858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2CEE-F5F4-6B0E-931E-F29419AA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4FBEA-A636-0967-2A60-B72AA57C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6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3CD85-C849-3FF9-E1CC-E6411B96E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5D72-5AE2-DB7A-5BFA-7A03D4DEA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BEDC-386A-CDDB-8B81-7F8097C6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40D74-618F-BD5A-700C-8E3D7720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52D8-9681-6F48-3C02-B21D0621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8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7E5D-9C18-4079-3B75-6CB911B1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1FFC-C722-7EC6-BFA5-ACAA9961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772C6-105D-B073-4C28-2C9BF88F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74CA-F8C3-394A-6DEF-68626A46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FF18-10FF-3DAE-D7EB-A04418C3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4738-CBA5-B50B-57C3-F5A23532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38079-138B-F8AB-3E47-A0E005AE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11DC4-4175-25BF-585E-2DAF79A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0775F-4F26-2F0A-1830-4EE0F06A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F371B-A4DF-077A-4B1E-BE41FA5A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6910-179B-D13C-3403-9466BEA7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2BDC-65D8-6A2F-1D57-AC712D3D2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EAA5-624E-7E18-4832-DD22E993D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FD0C1-15FC-AA29-8B17-C49805A8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8C549-0F4E-E899-74DA-2183658E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A8B59-0276-ADF2-3148-715DE7C8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8622-84FF-13F1-F2CA-75D915C0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7FE5-53A9-27C5-E932-993F5D883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1CC64-F172-C321-441B-5A23B9108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F9209-38BF-5E04-FC18-606A0373E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1836C-0389-1401-8923-ACFA78582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2C8A5-FF44-E648-6A27-D2553306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92CD4-A1CF-5832-54E8-A66FC5EF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E941F-9608-0EFC-938F-890220C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1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DC28-B063-B7FE-BB4E-0C07423D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236DD-3E63-437F-9F75-8C5DCB29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AC92-C5DB-6A5A-AF77-DA6E933B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2F6DC-5857-753C-2FFC-431F234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DBD01-B5A3-4081-FDBD-92C9B098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F5EAC-F1F4-FDBC-612F-687757BA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E6C0D-6B9B-1012-1C75-2AD73741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1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BCCA-CD93-B6C3-4EED-1DDB14BD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7B3E-DE76-8A58-3D24-6EA2C4D13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6FD79-008C-7132-BC7D-83C87522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6A5C5-222E-4E44-EEC7-0987717C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0657-99EF-1F56-E584-B02246C4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EA9-7063-03A1-9564-FA99CF70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09C7-CCB0-C3B5-D03B-18A74715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9DF2EA-D158-B4A9-D705-4FF726B6B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F1717-D574-4FCE-4BD5-A5F91745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9B137-0F9B-844A-53E5-C4B789FA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1E7D5-EB23-9C1E-457F-56DABBD7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D439A-E3A0-6366-7EA2-B93868C5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4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022D6-B33B-39A9-BA10-F567814E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C20A-CFD6-CFD4-A50C-797920FDA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203C-2BB0-1C66-BD1E-7C13B2F34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F19F-550A-458F-B994-D8C864D0C3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423D-6E6A-F61D-D2D9-4B4398EBB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910F0-BDD3-09E9-CDCB-811265D07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72FE7-4BAD-4193-BA39-EF43484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06D7-9A6F-F671-F3C2-CE807C5E9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Utilizing population-based studies (GWAS) to understand common diseases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80493-DC70-27D9-4771-2BB99CE64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Shweta Ramdas</a:t>
            </a:r>
          </a:p>
          <a:p>
            <a:r>
              <a:rPr lang="en-US" dirty="0">
                <a:latin typeface="Gill Sans MT" panose="020B0502020104020203" pitchFamily="34" charset="0"/>
              </a:rPr>
              <a:t>Centre for Brain Research (CBR)</a:t>
            </a:r>
          </a:p>
          <a:p>
            <a:r>
              <a:rPr lang="en-US" dirty="0">
                <a:latin typeface="Gill Sans MT" panose="020B0502020104020203" pitchFamily="34" charset="0"/>
              </a:rPr>
              <a:t>shwetaramdas@iisc.ac.in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6AE35-6616-AA46-73E3-DACB37EDC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" y="23445"/>
            <a:ext cx="905143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2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9BF1FA0A-AB0C-405D-8765-8AC2DC6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Genetic recombination and linkage</a:t>
            </a:r>
          </a:p>
        </p:txBody>
      </p:sp>
      <p:sp>
        <p:nvSpPr>
          <p:cNvPr id="6" name="Rectangle 5" descr=" 6">
            <a:extLst>
              <a:ext uri="{FF2B5EF4-FFF2-40B4-BE49-F238E27FC236}">
                <a16:creationId xmlns:a16="http://schemas.microsoft.com/office/drawing/2014/main" id="{A96E85D3-8E5C-45EA-AFAF-56264AEE4DBF}"/>
              </a:ext>
            </a:extLst>
          </p:cNvPr>
          <p:cNvSpPr/>
          <p:nvPr/>
        </p:nvSpPr>
        <p:spPr>
          <a:xfrm>
            <a:off x="1789430" y="2109310"/>
            <a:ext cx="3281680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 8">
            <a:extLst>
              <a:ext uri="{FF2B5EF4-FFF2-40B4-BE49-F238E27FC236}">
                <a16:creationId xmlns:a16="http://schemas.microsoft.com/office/drawing/2014/main" id="{292CEC6D-3C63-4E58-94F8-9A28D1C504CA}"/>
              </a:ext>
            </a:extLst>
          </p:cNvPr>
          <p:cNvSpPr/>
          <p:nvPr/>
        </p:nvSpPr>
        <p:spPr>
          <a:xfrm>
            <a:off x="1789430" y="2479040"/>
            <a:ext cx="3281680" cy="2173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 10">
            <a:extLst>
              <a:ext uri="{FF2B5EF4-FFF2-40B4-BE49-F238E27FC236}">
                <a16:creationId xmlns:a16="http://schemas.microsoft.com/office/drawing/2014/main" id="{50EAEDE2-FB45-41C0-9401-5AF599FAB0C8}"/>
              </a:ext>
            </a:extLst>
          </p:cNvPr>
          <p:cNvSpPr/>
          <p:nvPr/>
        </p:nvSpPr>
        <p:spPr>
          <a:xfrm>
            <a:off x="6237605" y="2109310"/>
            <a:ext cx="3281680" cy="2173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descr=" 12">
            <a:extLst>
              <a:ext uri="{FF2B5EF4-FFF2-40B4-BE49-F238E27FC236}">
                <a16:creationId xmlns:a16="http://schemas.microsoft.com/office/drawing/2014/main" id="{A499DC01-F198-4668-9ECC-7AD425BAF13D}"/>
              </a:ext>
            </a:extLst>
          </p:cNvPr>
          <p:cNvSpPr/>
          <p:nvPr/>
        </p:nvSpPr>
        <p:spPr>
          <a:xfrm>
            <a:off x="6237605" y="2463797"/>
            <a:ext cx="3281680" cy="217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 descr=" 14">
            <a:extLst>
              <a:ext uri="{FF2B5EF4-FFF2-40B4-BE49-F238E27FC236}">
                <a16:creationId xmlns:a16="http://schemas.microsoft.com/office/drawing/2014/main" id="{66D58F55-118C-4E5F-A803-0E8823F2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08" y="4640425"/>
            <a:ext cx="10201598" cy="20000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Offspring gets a mosaic of the two maternal chromosomes, and a mosaic of the two paternal chromosomes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Physically close locations in a genome have similar genotypes across individuals</a:t>
            </a: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They ‘travel together’ in individuals</a:t>
            </a:r>
          </a:p>
        </p:txBody>
      </p:sp>
      <p:sp>
        <p:nvSpPr>
          <p:cNvPr id="16" name="Rectangle 15" descr=" 16">
            <a:extLst>
              <a:ext uri="{FF2B5EF4-FFF2-40B4-BE49-F238E27FC236}">
                <a16:creationId xmlns:a16="http://schemas.microsoft.com/office/drawing/2014/main" id="{B71641AD-2F76-4362-9FE0-9CC5ECA4088D}"/>
              </a:ext>
            </a:extLst>
          </p:cNvPr>
          <p:cNvSpPr/>
          <p:nvPr/>
        </p:nvSpPr>
        <p:spPr>
          <a:xfrm>
            <a:off x="3961130" y="3426778"/>
            <a:ext cx="163004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 descr=" 18">
            <a:extLst>
              <a:ext uri="{FF2B5EF4-FFF2-40B4-BE49-F238E27FC236}">
                <a16:creationId xmlns:a16="http://schemas.microsoft.com/office/drawing/2014/main" id="{2F45D6CD-641C-4D77-A8F3-83F9A8D026F7}"/>
              </a:ext>
            </a:extLst>
          </p:cNvPr>
          <p:cNvSpPr/>
          <p:nvPr/>
        </p:nvSpPr>
        <p:spPr>
          <a:xfrm>
            <a:off x="3961130" y="3796508"/>
            <a:ext cx="2134870" cy="217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 descr=" 20">
            <a:extLst>
              <a:ext uri="{FF2B5EF4-FFF2-40B4-BE49-F238E27FC236}">
                <a16:creationId xmlns:a16="http://schemas.microsoft.com/office/drawing/2014/main" id="{413633F0-4C48-4F65-9F6A-2F1B53FBF96E}"/>
              </a:ext>
            </a:extLst>
          </p:cNvPr>
          <p:cNvSpPr/>
          <p:nvPr/>
        </p:nvSpPr>
        <p:spPr>
          <a:xfrm>
            <a:off x="4985702" y="3426381"/>
            <a:ext cx="2220595" cy="2173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 descr=" 22">
            <a:extLst>
              <a:ext uri="{FF2B5EF4-FFF2-40B4-BE49-F238E27FC236}">
                <a16:creationId xmlns:a16="http://schemas.microsoft.com/office/drawing/2014/main" id="{CBA349D0-E100-4390-8FB2-F4485B7C1562}"/>
              </a:ext>
            </a:extLst>
          </p:cNvPr>
          <p:cNvSpPr/>
          <p:nvPr/>
        </p:nvSpPr>
        <p:spPr>
          <a:xfrm>
            <a:off x="5591175" y="3796508"/>
            <a:ext cx="1619250" cy="2211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E552BC40-3CB6-4C82-8C4C-6940EDC2599D}"/>
              </a:ext>
            </a:extLst>
          </p:cNvPr>
          <p:cNvSpPr txBox="1"/>
          <p:nvPr/>
        </p:nvSpPr>
        <p:spPr>
          <a:xfrm flipH="1">
            <a:off x="3017519" y="1690688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25" name="TextBox 24" descr=" 25">
            <a:extLst>
              <a:ext uri="{FF2B5EF4-FFF2-40B4-BE49-F238E27FC236}">
                <a16:creationId xmlns:a16="http://schemas.microsoft.com/office/drawing/2014/main" id="{581001B8-5435-4A93-BF87-81D782DBDBDF}"/>
              </a:ext>
            </a:extLst>
          </p:cNvPr>
          <p:cNvSpPr txBox="1"/>
          <p:nvPr/>
        </p:nvSpPr>
        <p:spPr>
          <a:xfrm flipH="1">
            <a:off x="7475219" y="1706083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27" name="TextBox 26" descr=" 27">
            <a:extLst>
              <a:ext uri="{FF2B5EF4-FFF2-40B4-BE49-F238E27FC236}">
                <a16:creationId xmlns:a16="http://schemas.microsoft.com/office/drawing/2014/main" id="{75C58F30-003F-4DCB-8DCA-B8817653DC80}"/>
              </a:ext>
            </a:extLst>
          </p:cNvPr>
          <p:cNvSpPr txBox="1"/>
          <p:nvPr/>
        </p:nvSpPr>
        <p:spPr>
          <a:xfrm flipH="1">
            <a:off x="5099685" y="3058794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Offspring</a:t>
            </a:r>
          </a:p>
        </p:txBody>
      </p:sp>
      <p:cxnSp>
        <p:nvCxnSpPr>
          <p:cNvPr id="15" name="Straight Connector 14" descr=" 29">
            <a:extLst>
              <a:ext uri="{FF2B5EF4-FFF2-40B4-BE49-F238E27FC236}">
                <a16:creationId xmlns:a16="http://schemas.microsoft.com/office/drawing/2014/main" id="{24B38777-A4C0-4582-ABF1-083B7F27109F}"/>
              </a:ext>
            </a:extLst>
          </p:cNvPr>
          <p:cNvCxnSpPr/>
          <p:nvPr/>
        </p:nvCxnSpPr>
        <p:spPr>
          <a:xfrm>
            <a:off x="4406900" y="3758408"/>
            <a:ext cx="0" cy="332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 30">
            <a:extLst>
              <a:ext uri="{FF2B5EF4-FFF2-40B4-BE49-F238E27FC236}">
                <a16:creationId xmlns:a16="http://schemas.microsoft.com/office/drawing/2014/main" id="{CE046978-4D48-4139-B740-3238CB97B3BF}"/>
              </a:ext>
            </a:extLst>
          </p:cNvPr>
          <p:cNvCxnSpPr/>
          <p:nvPr/>
        </p:nvCxnSpPr>
        <p:spPr>
          <a:xfrm>
            <a:off x="4648200" y="3745708"/>
            <a:ext cx="0" cy="332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 31">
            <a:extLst>
              <a:ext uri="{FF2B5EF4-FFF2-40B4-BE49-F238E27FC236}">
                <a16:creationId xmlns:a16="http://schemas.microsoft.com/office/drawing/2014/main" id="{31F8669E-4C78-4008-B0E3-623AFBD76976}"/>
              </a:ext>
            </a:extLst>
          </p:cNvPr>
          <p:cNvCxnSpPr/>
          <p:nvPr/>
        </p:nvCxnSpPr>
        <p:spPr>
          <a:xfrm>
            <a:off x="6667500" y="3733008"/>
            <a:ext cx="0" cy="332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32">
            <a:extLst>
              <a:ext uri="{FF2B5EF4-FFF2-40B4-BE49-F238E27FC236}">
                <a16:creationId xmlns:a16="http://schemas.microsoft.com/office/drawing/2014/main" id="{8B39802A-0296-453F-B1BC-E1C13B30E3D7}"/>
              </a:ext>
            </a:extLst>
          </p:cNvPr>
          <p:cNvSpPr txBox="1"/>
          <p:nvPr/>
        </p:nvSpPr>
        <p:spPr>
          <a:xfrm>
            <a:off x="4318000" y="40525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 descr=" 34">
            <a:extLst>
              <a:ext uri="{FF2B5EF4-FFF2-40B4-BE49-F238E27FC236}">
                <a16:creationId xmlns:a16="http://schemas.microsoft.com/office/drawing/2014/main" id="{3532D29A-D2CD-47B5-B11B-06807A4F0B9C}"/>
              </a:ext>
            </a:extLst>
          </p:cNvPr>
          <p:cNvSpPr txBox="1"/>
          <p:nvPr/>
        </p:nvSpPr>
        <p:spPr>
          <a:xfrm>
            <a:off x="4584700" y="40525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 descr=" 36">
            <a:extLst>
              <a:ext uri="{FF2B5EF4-FFF2-40B4-BE49-F238E27FC236}">
                <a16:creationId xmlns:a16="http://schemas.microsoft.com/office/drawing/2014/main" id="{F22DF05C-9396-498C-AC97-CE958336FF8E}"/>
              </a:ext>
            </a:extLst>
          </p:cNvPr>
          <p:cNvSpPr txBox="1"/>
          <p:nvPr/>
        </p:nvSpPr>
        <p:spPr>
          <a:xfrm>
            <a:off x="6591300" y="40271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0014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AEF689AC-02E7-4D59-BCC7-4D493216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824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Linkage allows us to use ‘tag SNPs’</a:t>
            </a:r>
          </a:p>
        </p:txBody>
      </p:sp>
      <p:sp>
        <p:nvSpPr>
          <p:cNvPr id="3" name="Content Placeholder 2" descr=" 3">
            <a:extLst>
              <a:ext uri="{FF2B5EF4-FFF2-40B4-BE49-F238E27FC236}">
                <a16:creationId xmlns:a16="http://schemas.microsoft.com/office/drawing/2014/main" id="{AF34E2CC-BF2E-4775-AD6E-3205F7BE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649"/>
            <a:ext cx="10515600" cy="3219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Can use a single marker as a ‘signpost’ for an entire region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These signposts are called ‘tag SNPs’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We use 1 million tag SNPs in GWAS</a:t>
            </a: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0.03% of the total genome</a:t>
            </a:r>
          </a:p>
          <a:p>
            <a:endParaRPr lang="en-US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73EDF452-E9B6-40E7-829E-7EDAE4C6B556}"/>
              </a:ext>
            </a:extLst>
          </p:cNvPr>
          <p:cNvSpPr/>
          <p:nvPr/>
        </p:nvSpPr>
        <p:spPr>
          <a:xfrm>
            <a:off x="636904" y="5032531"/>
            <a:ext cx="1071689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 descr=" 7">
            <a:extLst>
              <a:ext uri="{FF2B5EF4-FFF2-40B4-BE49-F238E27FC236}">
                <a16:creationId xmlns:a16="http://schemas.microsoft.com/office/drawing/2014/main" id="{B996FC91-E989-493C-8B0E-D91D5BB6D73F}"/>
              </a:ext>
            </a:extLst>
          </p:cNvPr>
          <p:cNvCxnSpPr>
            <a:cxnSpLocks/>
          </p:cNvCxnSpPr>
          <p:nvPr/>
        </p:nvCxnSpPr>
        <p:spPr>
          <a:xfrm>
            <a:off x="13335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 descr=" 8">
            <a:extLst>
              <a:ext uri="{FF2B5EF4-FFF2-40B4-BE49-F238E27FC236}">
                <a16:creationId xmlns:a16="http://schemas.microsoft.com/office/drawing/2014/main" id="{F9200EA8-148B-4EC6-92C6-B0E4A3CD52BF}"/>
              </a:ext>
            </a:extLst>
          </p:cNvPr>
          <p:cNvCxnSpPr>
            <a:cxnSpLocks/>
          </p:cNvCxnSpPr>
          <p:nvPr/>
        </p:nvCxnSpPr>
        <p:spPr>
          <a:xfrm>
            <a:off x="2886075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 9">
            <a:extLst>
              <a:ext uri="{FF2B5EF4-FFF2-40B4-BE49-F238E27FC236}">
                <a16:creationId xmlns:a16="http://schemas.microsoft.com/office/drawing/2014/main" id="{8E6692BA-04C0-49F5-927C-AC0E50594D30}"/>
              </a:ext>
            </a:extLst>
          </p:cNvPr>
          <p:cNvCxnSpPr>
            <a:cxnSpLocks/>
          </p:cNvCxnSpPr>
          <p:nvPr/>
        </p:nvCxnSpPr>
        <p:spPr>
          <a:xfrm>
            <a:off x="459105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 10">
            <a:extLst>
              <a:ext uri="{FF2B5EF4-FFF2-40B4-BE49-F238E27FC236}">
                <a16:creationId xmlns:a16="http://schemas.microsoft.com/office/drawing/2014/main" id="{B94862FA-BC4B-4AEF-A695-CC3513257281}"/>
              </a:ext>
            </a:extLst>
          </p:cNvPr>
          <p:cNvCxnSpPr>
            <a:cxnSpLocks/>
          </p:cNvCxnSpPr>
          <p:nvPr/>
        </p:nvCxnSpPr>
        <p:spPr>
          <a:xfrm>
            <a:off x="6276975" y="4940300"/>
            <a:ext cx="0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 11">
            <a:extLst>
              <a:ext uri="{FF2B5EF4-FFF2-40B4-BE49-F238E27FC236}">
                <a16:creationId xmlns:a16="http://schemas.microsoft.com/office/drawing/2014/main" id="{63FF4863-4DF3-4821-B3A4-7960A8CA13EE}"/>
              </a:ext>
            </a:extLst>
          </p:cNvPr>
          <p:cNvCxnSpPr>
            <a:cxnSpLocks/>
          </p:cNvCxnSpPr>
          <p:nvPr/>
        </p:nvCxnSpPr>
        <p:spPr>
          <a:xfrm>
            <a:off x="78867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 12">
            <a:extLst>
              <a:ext uri="{FF2B5EF4-FFF2-40B4-BE49-F238E27FC236}">
                <a16:creationId xmlns:a16="http://schemas.microsoft.com/office/drawing/2014/main" id="{2333EDB7-E334-489A-900B-A1C9924A879F}"/>
              </a:ext>
            </a:extLst>
          </p:cNvPr>
          <p:cNvCxnSpPr>
            <a:cxnSpLocks/>
          </p:cNvCxnSpPr>
          <p:nvPr/>
        </p:nvCxnSpPr>
        <p:spPr>
          <a:xfrm>
            <a:off x="93345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 13">
            <a:extLst>
              <a:ext uri="{FF2B5EF4-FFF2-40B4-BE49-F238E27FC236}">
                <a16:creationId xmlns:a16="http://schemas.microsoft.com/office/drawing/2014/main" id="{CBEE9976-6D50-4809-9801-A2466E1BBD72}"/>
              </a:ext>
            </a:extLst>
          </p:cNvPr>
          <p:cNvCxnSpPr>
            <a:cxnSpLocks/>
          </p:cNvCxnSpPr>
          <p:nvPr/>
        </p:nvCxnSpPr>
        <p:spPr>
          <a:xfrm>
            <a:off x="1045845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 21">
            <a:extLst>
              <a:ext uri="{FF2B5EF4-FFF2-40B4-BE49-F238E27FC236}">
                <a16:creationId xmlns:a16="http://schemas.microsoft.com/office/drawing/2014/main" id="{02EB3023-B331-432A-B5ED-EBDB2EF26148}"/>
              </a:ext>
            </a:extLst>
          </p:cNvPr>
          <p:cNvCxnSpPr>
            <a:cxnSpLocks/>
          </p:cNvCxnSpPr>
          <p:nvPr/>
        </p:nvCxnSpPr>
        <p:spPr>
          <a:xfrm>
            <a:off x="10026650" y="621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 descr=" 22">
            <a:extLst>
              <a:ext uri="{FF2B5EF4-FFF2-40B4-BE49-F238E27FC236}">
                <a16:creationId xmlns:a16="http://schemas.microsoft.com/office/drawing/2014/main" id="{13FFE0D6-0025-43C2-8852-3F2907ED77F8}"/>
              </a:ext>
            </a:extLst>
          </p:cNvPr>
          <p:cNvSpPr txBox="1"/>
          <p:nvPr/>
        </p:nvSpPr>
        <p:spPr>
          <a:xfrm>
            <a:off x="10116030" y="6213440"/>
            <a:ext cx="1007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Tag SNP</a:t>
            </a:r>
          </a:p>
        </p:txBody>
      </p:sp>
    </p:spTree>
    <p:extLst>
      <p:ext uri="{BB962C8B-B14F-4D97-AF65-F5344CB8AC3E}">
        <p14:creationId xmlns:p14="http://schemas.microsoft.com/office/powerpoint/2010/main" val="16168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AEF689AC-02E7-4D59-BCC7-4D493216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824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Linkage allows us to use ‘tag SNPs’</a:t>
            </a:r>
          </a:p>
        </p:txBody>
      </p:sp>
      <p:sp>
        <p:nvSpPr>
          <p:cNvPr id="3" name="Content Placeholder 2" descr=" 3">
            <a:extLst>
              <a:ext uri="{FF2B5EF4-FFF2-40B4-BE49-F238E27FC236}">
                <a16:creationId xmlns:a16="http://schemas.microsoft.com/office/drawing/2014/main" id="{AF34E2CC-BF2E-4775-AD6E-3205F7BE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649"/>
            <a:ext cx="10515600" cy="3219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Can use a single marker as a ‘signpost’ for an entire region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These signposts are called ‘tag SNPs’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We use 1 million tag SNPs in GWAS</a:t>
            </a: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0.03% of the total genome</a:t>
            </a:r>
          </a:p>
          <a:p>
            <a:endParaRPr lang="en-US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73EDF452-E9B6-40E7-829E-7EDAE4C6B556}"/>
              </a:ext>
            </a:extLst>
          </p:cNvPr>
          <p:cNvSpPr/>
          <p:nvPr/>
        </p:nvSpPr>
        <p:spPr>
          <a:xfrm>
            <a:off x="636904" y="5032531"/>
            <a:ext cx="1071689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 descr=" 7">
            <a:extLst>
              <a:ext uri="{FF2B5EF4-FFF2-40B4-BE49-F238E27FC236}">
                <a16:creationId xmlns:a16="http://schemas.microsoft.com/office/drawing/2014/main" id="{B996FC91-E989-493C-8B0E-D91D5BB6D73F}"/>
              </a:ext>
            </a:extLst>
          </p:cNvPr>
          <p:cNvCxnSpPr>
            <a:cxnSpLocks/>
          </p:cNvCxnSpPr>
          <p:nvPr/>
        </p:nvCxnSpPr>
        <p:spPr>
          <a:xfrm>
            <a:off x="13335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 descr=" 8">
            <a:extLst>
              <a:ext uri="{FF2B5EF4-FFF2-40B4-BE49-F238E27FC236}">
                <a16:creationId xmlns:a16="http://schemas.microsoft.com/office/drawing/2014/main" id="{F9200EA8-148B-4EC6-92C6-B0E4A3CD52BF}"/>
              </a:ext>
            </a:extLst>
          </p:cNvPr>
          <p:cNvCxnSpPr>
            <a:cxnSpLocks/>
          </p:cNvCxnSpPr>
          <p:nvPr/>
        </p:nvCxnSpPr>
        <p:spPr>
          <a:xfrm>
            <a:off x="2886075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 9">
            <a:extLst>
              <a:ext uri="{FF2B5EF4-FFF2-40B4-BE49-F238E27FC236}">
                <a16:creationId xmlns:a16="http://schemas.microsoft.com/office/drawing/2014/main" id="{8E6692BA-04C0-49F5-927C-AC0E50594D30}"/>
              </a:ext>
            </a:extLst>
          </p:cNvPr>
          <p:cNvCxnSpPr>
            <a:cxnSpLocks/>
          </p:cNvCxnSpPr>
          <p:nvPr/>
        </p:nvCxnSpPr>
        <p:spPr>
          <a:xfrm>
            <a:off x="459105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 10">
            <a:extLst>
              <a:ext uri="{FF2B5EF4-FFF2-40B4-BE49-F238E27FC236}">
                <a16:creationId xmlns:a16="http://schemas.microsoft.com/office/drawing/2014/main" id="{B94862FA-BC4B-4AEF-A695-CC3513257281}"/>
              </a:ext>
            </a:extLst>
          </p:cNvPr>
          <p:cNvCxnSpPr>
            <a:cxnSpLocks/>
          </p:cNvCxnSpPr>
          <p:nvPr/>
        </p:nvCxnSpPr>
        <p:spPr>
          <a:xfrm>
            <a:off x="6276975" y="4940300"/>
            <a:ext cx="0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 11">
            <a:extLst>
              <a:ext uri="{FF2B5EF4-FFF2-40B4-BE49-F238E27FC236}">
                <a16:creationId xmlns:a16="http://schemas.microsoft.com/office/drawing/2014/main" id="{63FF4863-4DF3-4821-B3A4-7960A8CA13EE}"/>
              </a:ext>
            </a:extLst>
          </p:cNvPr>
          <p:cNvCxnSpPr>
            <a:cxnSpLocks/>
          </p:cNvCxnSpPr>
          <p:nvPr/>
        </p:nvCxnSpPr>
        <p:spPr>
          <a:xfrm>
            <a:off x="78867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 12">
            <a:extLst>
              <a:ext uri="{FF2B5EF4-FFF2-40B4-BE49-F238E27FC236}">
                <a16:creationId xmlns:a16="http://schemas.microsoft.com/office/drawing/2014/main" id="{2333EDB7-E334-489A-900B-A1C9924A879F}"/>
              </a:ext>
            </a:extLst>
          </p:cNvPr>
          <p:cNvCxnSpPr>
            <a:cxnSpLocks/>
          </p:cNvCxnSpPr>
          <p:nvPr/>
        </p:nvCxnSpPr>
        <p:spPr>
          <a:xfrm>
            <a:off x="933450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 13">
            <a:extLst>
              <a:ext uri="{FF2B5EF4-FFF2-40B4-BE49-F238E27FC236}">
                <a16:creationId xmlns:a16="http://schemas.microsoft.com/office/drawing/2014/main" id="{CBEE9976-6D50-4809-9801-A2466E1BBD72}"/>
              </a:ext>
            </a:extLst>
          </p:cNvPr>
          <p:cNvCxnSpPr>
            <a:cxnSpLocks/>
          </p:cNvCxnSpPr>
          <p:nvPr/>
        </p:nvCxnSpPr>
        <p:spPr>
          <a:xfrm>
            <a:off x="10458450" y="494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 21">
            <a:extLst>
              <a:ext uri="{FF2B5EF4-FFF2-40B4-BE49-F238E27FC236}">
                <a16:creationId xmlns:a16="http://schemas.microsoft.com/office/drawing/2014/main" id="{02EB3023-B331-432A-B5ED-EBDB2EF26148}"/>
              </a:ext>
            </a:extLst>
          </p:cNvPr>
          <p:cNvCxnSpPr>
            <a:cxnSpLocks/>
          </p:cNvCxnSpPr>
          <p:nvPr/>
        </p:nvCxnSpPr>
        <p:spPr>
          <a:xfrm>
            <a:off x="10026650" y="621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 descr=" 22">
            <a:extLst>
              <a:ext uri="{FF2B5EF4-FFF2-40B4-BE49-F238E27FC236}">
                <a16:creationId xmlns:a16="http://schemas.microsoft.com/office/drawing/2014/main" id="{13FFE0D6-0025-43C2-8852-3F2907ED77F8}"/>
              </a:ext>
            </a:extLst>
          </p:cNvPr>
          <p:cNvSpPr txBox="1"/>
          <p:nvPr/>
        </p:nvSpPr>
        <p:spPr>
          <a:xfrm>
            <a:off x="10116030" y="6213440"/>
            <a:ext cx="1007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Tag SNP</a:t>
            </a:r>
          </a:p>
        </p:txBody>
      </p:sp>
      <p:sp>
        <p:nvSpPr>
          <p:cNvPr id="14" name="Rectangle 13" descr=" 23">
            <a:extLst>
              <a:ext uri="{FF2B5EF4-FFF2-40B4-BE49-F238E27FC236}">
                <a16:creationId xmlns:a16="http://schemas.microsoft.com/office/drawing/2014/main" id="{FE4A4700-23AE-4A4E-8CAF-2EAEC751EF2D}"/>
              </a:ext>
            </a:extLst>
          </p:cNvPr>
          <p:cNvSpPr/>
          <p:nvPr/>
        </p:nvSpPr>
        <p:spPr>
          <a:xfrm>
            <a:off x="5461000" y="4994431"/>
            <a:ext cx="1568444" cy="298294"/>
          </a:xfrm>
          <a:prstGeom prst="rect">
            <a:avLst/>
          </a:prstGeom>
          <a:solidFill>
            <a:srgbClr val="C56843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B4A990-EB7C-7CC0-0C43-555B2C01DB41}"/>
              </a:ext>
            </a:extLst>
          </p:cNvPr>
          <p:cNvCxnSpPr/>
          <p:nvPr/>
        </p:nvCxnSpPr>
        <p:spPr>
          <a:xfrm flipH="1">
            <a:off x="4350058" y="5372100"/>
            <a:ext cx="1110942" cy="5404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6BFA35-D157-C74F-ED6F-341BF3A5E3A3}"/>
              </a:ext>
            </a:extLst>
          </p:cNvPr>
          <p:cNvCxnSpPr>
            <a:cxnSpLocks/>
          </p:cNvCxnSpPr>
          <p:nvPr/>
        </p:nvCxnSpPr>
        <p:spPr>
          <a:xfrm>
            <a:off x="7029444" y="5384956"/>
            <a:ext cx="857256" cy="5275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 22">
            <a:extLst>
              <a:ext uri="{FF2B5EF4-FFF2-40B4-BE49-F238E27FC236}">
                <a16:creationId xmlns:a16="http://schemas.microsoft.com/office/drawing/2014/main" id="{67A69A74-54E6-6118-F884-0758B4E31EB5}"/>
              </a:ext>
            </a:extLst>
          </p:cNvPr>
          <p:cNvSpPr txBox="1"/>
          <p:nvPr/>
        </p:nvSpPr>
        <p:spPr>
          <a:xfrm>
            <a:off x="4260459" y="5960118"/>
            <a:ext cx="3972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Actual causal variant is in this region</a:t>
            </a:r>
          </a:p>
        </p:txBody>
      </p:sp>
    </p:spTree>
    <p:extLst>
      <p:ext uri="{BB962C8B-B14F-4D97-AF65-F5344CB8AC3E}">
        <p14:creationId xmlns:p14="http://schemas.microsoft.com/office/powerpoint/2010/main" val="403139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DB3C126E-A9C6-4D35-AF30-EE6F9493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data from a GWAS looks like</a:t>
            </a:r>
          </a:p>
        </p:txBody>
      </p:sp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B7CEBF81-A41B-4E0A-810C-325FACA7D38E}"/>
              </a:ext>
            </a:extLst>
          </p:cNvPr>
          <p:cNvSpPr/>
          <p:nvPr/>
        </p:nvSpPr>
        <p:spPr>
          <a:xfrm>
            <a:off x="10515600" y="4733925"/>
            <a:ext cx="723900" cy="20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 20">
            <a:extLst>
              <a:ext uri="{FF2B5EF4-FFF2-40B4-BE49-F238E27FC236}">
                <a16:creationId xmlns:a16="http://schemas.microsoft.com/office/drawing/2014/main" id="{AD963622-F6A4-4B6C-B805-DC3838322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r="73626" b="75529"/>
          <a:stretch/>
        </p:blipFill>
        <p:spPr>
          <a:xfrm>
            <a:off x="9524" y="1081525"/>
            <a:ext cx="1691199" cy="2158877"/>
          </a:xfrm>
          <a:prstGeom prst="rect">
            <a:avLst/>
          </a:prstGeom>
        </p:spPr>
      </p:pic>
      <p:pic>
        <p:nvPicPr>
          <p:cNvPr id="22" name="Picture 21" descr=" 22">
            <a:extLst>
              <a:ext uri="{FF2B5EF4-FFF2-40B4-BE49-F238E27FC236}">
                <a16:creationId xmlns:a16="http://schemas.microsoft.com/office/drawing/2014/main" id="{54D98EFA-E048-4896-90C1-87654810A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0" r="44110" b="75529"/>
          <a:stretch/>
        </p:blipFill>
        <p:spPr>
          <a:xfrm>
            <a:off x="1269170" y="1097188"/>
            <a:ext cx="1691200" cy="21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DB3C126E-A9C6-4D35-AF30-EE6F9493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data from a GWAS looks like</a:t>
            </a:r>
          </a:p>
        </p:txBody>
      </p:sp>
      <p:cxnSp>
        <p:nvCxnSpPr>
          <p:cNvPr id="6" name="Straight Arrow Connector 5" descr=" 7">
            <a:extLst>
              <a:ext uri="{FF2B5EF4-FFF2-40B4-BE49-F238E27FC236}">
                <a16:creationId xmlns:a16="http://schemas.microsoft.com/office/drawing/2014/main" id="{F547F0F5-7D58-4AC7-A1BE-7FEE22F4A422}"/>
              </a:ext>
            </a:extLst>
          </p:cNvPr>
          <p:cNvCxnSpPr>
            <a:cxnSpLocks/>
          </p:cNvCxnSpPr>
          <p:nvPr/>
        </p:nvCxnSpPr>
        <p:spPr>
          <a:xfrm>
            <a:off x="2913406" y="1936160"/>
            <a:ext cx="181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8">
            <a:extLst>
              <a:ext uri="{FF2B5EF4-FFF2-40B4-BE49-F238E27FC236}">
                <a16:creationId xmlns:a16="http://schemas.microsoft.com/office/drawing/2014/main" id="{F03B098A-E7A9-4555-9123-6F49D29FCFD0}"/>
              </a:ext>
            </a:extLst>
          </p:cNvPr>
          <p:cNvSpPr txBox="1"/>
          <p:nvPr/>
        </p:nvSpPr>
        <p:spPr>
          <a:xfrm>
            <a:off x="4731487" y="1415057"/>
            <a:ext cx="1669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Collect DNA from each sample </a:t>
            </a:r>
          </a:p>
        </p:txBody>
      </p:sp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B7CEBF81-A41B-4E0A-810C-325FACA7D38E}"/>
              </a:ext>
            </a:extLst>
          </p:cNvPr>
          <p:cNvSpPr/>
          <p:nvPr/>
        </p:nvSpPr>
        <p:spPr>
          <a:xfrm>
            <a:off x="10515600" y="4733925"/>
            <a:ext cx="723900" cy="20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 20">
            <a:extLst>
              <a:ext uri="{FF2B5EF4-FFF2-40B4-BE49-F238E27FC236}">
                <a16:creationId xmlns:a16="http://schemas.microsoft.com/office/drawing/2014/main" id="{AD963622-F6A4-4B6C-B805-DC3838322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r="73626" b="75529"/>
          <a:stretch/>
        </p:blipFill>
        <p:spPr>
          <a:xfrm>
            <a:off x="9525" y="1081525"/>
            <a:ext cx="1314450" cy="1677943"/>
          </a:xfrm>
          <a:prstGeom prst="rect">
            <a:avLst/>
          </a:prstGeom>
        </p:spPr>
      </p:pic>
      <p:pic>
        <p:nvPicPr>
          <p:cNvPr id="22" name="Picture 21" descr=" 22">
            <a:extLst>
              <a:ext uri="{FF2B5EF4-FFF2-40B4-BE49-F238E27FC236}">
                <a16:creationId xmlns:a16="http://schemas.microsoft.com/office/drawing/2014/main" id="{54D98EFA-E048-4896-90C1-87654810A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0" r="44110" b="75529"/>
          <a:stretch/>
        </p:blipFill>
        <p:spPr>
          <a:xfrm>
            <a:off x="1269170" y="1097188"/>
            <a:ext cx="1314451" cy="16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DB3C126E-A9C6-4D35-AF30-EE6F9493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data from a GWAS looks like</a:t>
            </a:r>
          </a:p>
        </p:txBody>
      </p:sp>
      <p:cxnSp>
        <p:nvCxnSpPr>
          <p:cNvPr id="6" name="Straight Arrow Connector 5" descr=" 7">
            <a:extLst>
              <a:ext uri="{FF2B5EF4-FFF2-40B4-BE49-F238E27FC236}">
                <a16:creationId xmlns:a16="http://schemas.microsoft.com/office/drawing/2014/main" id="{F547F0F5-7D58-4AC7-A1BE-7FEE22F4A422}"/>
              </a:ext>
            </a:extLst>
          </p:cNvPr>
          <p:cNvCxnSpPr>
            <a:cxnSpLocks/>
          </p:cNvCxnSpPr>
          <p:nvPr/>
        </p:nvCxnSpPr>
        <p:spPr>
          <a:xfrm>
            <a:off x="2913406" y="1936160"/>
            <a:ext cx="181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8">
            <a:extLst>
              <a:ext uri="{FF2B5EF4-FFF2-40B4-BE49-F238E27FC236}">
                <a16:creationId xmlns:a16="http://schemas.microsoft.com/office/drawing/2014/main" id="{F03B098A-E7A9-4555-9123-6F49D29FCFD0}"/>
              </a:ext>
            </a:extLst>
          </p:cNvPr>
          <p:cNvSpPr txBox="1"/>
          <p:nvPr/>
        </p:nvSpPr>
        <p:spPr>
          <a:xfrm>
            <a:off x="4731487" y="1415057"/>
            <a:ext cx="1669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Collect DNA from each sample </a:t>
            </a:r>
          </a:p>
        </p:txBody>
      </p:sp>
      <p:cxnSp>
        <p:nvCxnSpPr>
          <p:cNvPr id="8" name="Straight Arrow Connector 7" descr=" 9">
            <a:extLst>
              <a:ext uri="{FF2B5EF4-FFF2-40B4-BE49-F238E27FC236}">
                <a16:creationId xmlns:a16="http://schemas.microsoft.com/office/drawing/2014/main" id="{B14DA241-0AF1-4AD0-AEDE-A60DEB1D0E33}"/>
              </a:ext>
            </a:extLst>
          </p:cNvPr>
          <p:cNvCxnSpPr>
            <a:cxnSpLocks/>
          </p:cNvCxnSpPr>
          <p:nvPr/>
        </p:nvCxnSpPr>
        <p:spPr>
          <a:xfrm>
            <a:off x="6364398" y="1958309"/>
            <a:ext cx="2184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 descr=" 10">
            <a:extLst>
              <a:ext uri="{FF2B5EF4-FFF2-40B4-BE49-F238E27FC236}">
                <a16:creationId xmlns:a16="http://schemas.microsoft.com/office/drawing/2014/main" id="{D7155AD1-4FF6-4C02-857C-0829EBF78976}"/>
              </a:ext>
            </a:extLst>
          </p:cNvPr>
          <p:cNvSpPr txBox="1"/>
          <p:nvPr/>
        </p:nvSpPr>
        <p:spPr>
          <a:xfrm>
            <a:off x="9081470" y="1018072"/>
            <a:ext cx="2028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Fragment DNA into pieces</a:t>
            </a:r>
          </a:p>
        </p:txBody>
      </p:sp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B7CEBF81-A41B-4E0A-810C-325FACA7D38E}"/>
              </a:ext>
            </a:extLst>
          </p:cNvPr>
          <p:cNvSpPr/>
          <p:nvPr/>
        </p:nvSpPr>
        <p:spPr>
          <a:xfrm>
            <a:off x="10515600" y="4733925"/>
            <a:ext cx="723900" cy="20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 20">
            <a:extLst>
              <a:ext uri="{FF2B5EF4-FFF2-40B4-BE49-F238E27FC236}">
                <a16:creationId xmlns:a16="http://schemas.microsoft.com/office/drawing/2014/main" id="{AD963622-F6A4-4B6C-B805-DC3838322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r="73626" b="75529"/>
          <a:stretch/>
        </p:blipFill>
        <p:spPr>
          <a:xfrm>
            <a:off x="9525" y="1081525"/>
            <a:ext cx="1314450" cy="1677943"/>
          </a:xfrm>
          <a:prstGeom prst="rect">
            <a:avLst/>
          </a:prstGeom>
        </p:spPr>
      </p:pic>
      <p:pic>
        <p:nvPicPr>
          <p:cNvPr id="22" name="Picture 21" descr=" 22">
            <a:extLst>
              <a:ext uri="{FF2B5EF4-FFF2-40B4-BE49-F238E27FC236}">
                <a16:creationId xmlns:a16="http://schemas.microsoft.com/office/drawing/2014/main" id="{54D98EFA-E048-4896-90C1-87654810A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0" r="44110" b="75529"/>
          <a:stretch/>
        </p:blipFill>
        <p:spPr>
          <a:xfrm>
            <a:off x="1269170" y="1097188"/>
            <a:ext cx="1314451" cy="1677943"/>
          </a:xfrm>
          <a:prstGeom prst="rect">
            <a:avLst/>
          </a:prstGeom>
        </p:spPr>
      </p:pic>
      <p:pic>
        <p:nvPicPr>
          <p:cNvPr id="9" name="Picture 8" descr=" 24">
            <a:extLst>
              <a:ext uri="{FF2B5EF4-FFF2-40B4-BE49-F238E27FC236}">
                <a16:creationId xmlns:a16="http://schemas.microsoft.com/office/drawing/2014/main" id="{86570E59-39C0-4A97-94C4-1612D7863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71" r="66258" b="56383"/>
          <a:stretch/>
        </p:blipFill>
        <p:spPr>
          <a:xfrm>
            <a:off x="8840733" y="1710108"/>
            <a:ext cx="2541659" cy="13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DB3C126E-A9C6-4D35-AF30-EE6F9493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data from a GWAS looks like</a:t>
            </a:r>
          </a:p>
        </p:txBody>
      </p:sp>
      <p:cxnSp>
        <p:nvCxnSpPr>
          <p:cNvPr id="6" name="Straight Arrow Connector 5" descr=" 7">
            <a:extLst>
              <a:ext uri="{FF2B5EF4-FFF2-40B4-BE49-F238E27FC236}">
                <a16:creationId xmlns:a16="http://schemas.microsoft.com/office/drawing/2014/main" id="{F547F0F5-7D58-4AC7-A1BE-7FEE22F4A422}"/>
              </a:ext>
            </a:extLst>
          </p:cNvPr>
          <p:cNvCxnSpPr>
            <a:cxnSpLocks/>
          </p:cNvCxnSpPr>
          <p:nvPr/>
        </p:nvCxnSpPr>
        <p:spPr>
          <a:xfrm>
            <a:off x="2913406" y="1936160"/>
            <a:ext cx="181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8">
            <a:extLst>
              <a:ext uri="{FF2B5EF4-FFF2-40B4-BE49-F238E27FC236}">
                <a16:creationId xmlns:a16="http://schemas.microsoft.com/office/drawing/2014/main" id="{F03B098A-E7A9-4555-9123-6F49D29FCFD0}"/>
              </a:ext>
            </a:extLst>
          </p:cNvPr>
          <p:cNvSpPr txBox="1"/>
          <p:nvPr/>
        </p:nvSpPr>
        <p:spPr>
          <a:xfrm>
            <a:off x="4731487" y="1415057"/>
            <a:ext cx="1669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Collect DNA from each sample </a:t>
            </a:r>
          </a:p>
        </p:txBody>
      </p:sp>
      <p:cxnSp>
        <p:nvCxnSpPr>
          <p:cNvPr id="8" name="Straight Arrow Connector 7" descr=" 9">
            <a:extLst>
              <a:ext uri="{FF2B5EF4-FFF2-40B4-BE49-F238E27FC236}">
                <a16:creationId xmlns:a16="http://schemas.microsoft.com/office/drawing/2014/main" id="{B14DA241-0AF1-4AD0-AEDE-A60DEB1D0E33}"/>
              </a:ext>
            </a:extLst>
          </p:cNvPr>
          <p:cNvCxnSpPr>
            <a:cxnSpLocks/>
          </p:cNvCxnSpPr>
          <p:nvPr/>
        </p:nvCxnSpPr>
        <p:spPr>
          <a:xfrm>
            <a:off x="6364398" y="1958309"/>
            <a:ext cx="2184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 descr=" 10">
            <a:extLst>
              <a:ext uri="{FF2B5EF4-FFF2-40B4-BE49-F238E27FC236}">
                <a16:creationId xmlns:a16="http://schemas.microsoft.com/office/drawing/2014/main" id="{D7155AD1-4FF6-4C02-857C-0829EBF78976}"/>
              </a:ext>
            </a:extLst>
          </p:cNvPr>
          <p:cNvSpPr txBox="1"/>
          <p:nvPr/>
        </p:nvSpPr>
        <p:spPr>
          <a:xfrm>
            <a:off x="8944309" y="1029502"/>
            <a:ext cx="2272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Fragment DNA into pieces</a:t>
            </a:r>
          </a:p>
        </p:txBody>
      </p:sp>
      <p:cxnSp>
        <p:nvCxnSpPr>
          <p:cNvPr id="11" name="Straight Arrow Connector 10" descr=" 11">
            <a:extLst>
              <a:ext uri="{FF2B5EF4-FFF2-40B4-BE49-F238E27FC236}">
                <a16:creationId xmlns:a16="http://schemas.microsoft.com/office/drawing/2014/main" id="{D36D6265-AF0B-4AD0-8507-ADC992543F64}"/>
              </a:ext>
            </a:extLst>
          </p:cNvPr>
          <p:cNvCxnSpPr>
            <a:cxnSpLocks/>
          </p:cNvCxnSpPr>
          <p:nvPr/>
        </p:nvCxnSpPr>
        <p:spPr>
          <a:xfrm>
            <a:off x="10032050" y="2495702"/>
            <a:ext cx="1" cy="106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4" descr=" 12">
            <a:extLst>
              <a:ext uri="{FF2B5EF4-FFF2-40B4-BE49-F238E27FC236}">
                <a16:creationId xmlns:a16="http://schemas.microsoft.com/office/drawing/2014/main" id="{6E104337-E85E-40B1-985F-38451D4D3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400"/>
          <a:stretch/>
        </p:blipFill>
        <p:spPr>
          <a:xfrm>
            <a:off x="8716489" y="3562455"/>
            <a:ext cx="2399186" cy="3170159"/>
          </a:xfrm>
          <a:prstGeom prst="rect">
            <a:avLst/>
          </a:prstGeom>
        </p:spPr>
      </p:pic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B7CEBF81-A41B-4E0A-810C-325FACA7D38E}"/>
              </a:ext>
            </a:extLst>
          </p:cNvPr>
          <p:cNvSpPr/>
          <p:nvPr/>
        </p:nvSpPr>
        <p:spPr>
          <a:xfrm>
            <a:off x="10515600" y="4733925"/>
            <a:ext cx="723900" cy="20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 descr=" 15">
            <a:extLst>
              <a:ext uri="{FF2B5EF4-FFF2-40B4-BE49-F238E27FC236}">
                <a16:creationId xmlns:a16="http://schemas.microsoft.com/office/drawing/2014/main" id="{082FAD27-BCFD-4801-BDD2-EC476DFB0781}"/>
              </a:ext>
            </a:extLst>
          </p:cNvPr>
          <p:cNvSpPr txBox="1"/>
          <p:nvPr/>
        </p:nvSpPr>
        <p:spPr>
          <a:xfrm>
            <a:off x="10206990" y="5146347"/>
            <a:ext cx="2068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Genotype with microarray chip:</a:t>
            </a:r>
          </a:p>
          <a:p>
            <a:pPr algn="ctr"/>
            <a:r>
              <a:rPr lang="en-US" sz="2200" dirty="0"/>
              <a:t>Each spot tests one SNP</a:t>
            </a:r>
          </a:p>
        </p:txBody>
      </p:sp>
      <p:pic>
        <p:nvPicPr>
          <p:cNvPr id="20" name="Picture 19" descr=" 20">
            <a:extLst>
              <a:ext uri="{FF2B5EF4-FFF2-40B4-BE49-F238E27FC236}">
                <a16:creationId xmlns:a16="http://schemas.microsoft.com/office/drawing/2014/main" id="{AD963622-F6A4-4B6C-B805-DC3838322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r="73626" b="75529"/>
          <a:stretch/>
        </p:blipFill>
        <p:spPr>
          <a:xfrm>
            <a:off x="9525" y="1081525"/>
            <a:ext cx="1314450" cy="1677943"/>
          </a:xfrm>
          <a:prstGeom prst="rect">
            <a:avLst/>
          </a:prstGeom>
        </p:spPr>
      </p:pic>
      <p:pic>
        <p:nvPicPr>
          <p:cNvPr id="22" name="Picture 21" descr=" 22">
            <a:extLst>
              <a:ext uri="{FF2B5EF4-FFF2-40B4-BE49-F238E27FC236}">
                <a16:creationId xmlns:a16="http://schemas.microsoft.com/office/drawing/2014/main" id="{54D98EFA-E048-4896-90C1-87654810A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40" r="44110" b="75529"/>
          <a:stretch/>
        </p:blipFill>
        <p:spPr>
          <a:xfrm>
            <a:off x="1269170" y="1097188"/>
            <a:ext cx="1314451" cy="1677943"/>
          </a:xfrm>
          <a:prstGeom prst="rect">
            <a:avLst/>
          </a:prstGeom>
        </p:spPr>
      </p:pic>
      <p:pic>
        <p:nvPicPr>
          <p:cNvPr id="9" name="Picture 8" descr=" 24">
            <a:extLst>
              <a:ext uri="{FF2B5EF4-FFF2-40B4-BE49-F238E27FC236}">
                <a16:creationId xmlns:a16="http://schemas.microsoft.com/office/drawing/2014/main" id="{86570E59-39C0-4A97-94C4-1612D7863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71" r="66258" b="56383"/>
          <a:stretch/>
        </p:blipFill>
        <p:spPr>
          <a:xfrm>
            <a:off x="8840733" y="1710108"/>
            <a:ext cx="2541659" cy="13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DB3C126E-A9C6-4D35-AF30-EE6F9493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data from a GWAS looks like</a:t>
            </a:r>
          </a:p>
        </p:txBody>
      </p:sp>
      <p:pic>
        <p:nvPicPr>
          <p:cNvPr id="17" name="Picture 16" descr=" 5">
            <a:extLst>
              <a:ext uri="{FF2B5EF4-FFF2-40B4-BE49-F238E27FC236}">
                <a16:creationId xmlns:a16="http://schemas.microsoft.com/office/drawing/2014/main" id="{27130529-D347-461D-A925-402EB2132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546" r="21679" b="11176"/>
          <a:stretch/>
        </p:blipFill>
        <p:spPr>
          <a:xfrm>
            <a:off x="643639" y="3174391"/>
            <a:ext cx="5780568" cy="3608300"/>
          </a:xfrm>
          <a:prstGeom prst="rect">
            <a:avLst/>
          </a:prstGeom>
        </p:spPr>
      </p:pic>
      <p:cxnSp>
        <p:nvCxnSpPr>
          <p:cNvPr id="7" name="Straight Arrow Connector 6" descr=" 7">
            <a:extLst>
              <a:ext uri="{FF2B5EF4-FFF2-40B4-BE49-F238E27FC236}">
                <a16:creationId xmlns:a16="http://schemas.microsoft.com/office/drawing/2014/main" id="{5ED0D9A4-B6B7-4ACC-88BF-3409E84F503C}"/>
              </a:ext>
            </a:extLst>
          </p:cNvPr>
          <p:cNvCxnSpPr>
            <a:cxnSpLocks/>
          </p:cNvCxnSpPr>
          <p:nvPr/>
        </p:nvCxnSpPr>
        <p:spPr>
          <a:xfrm>
            <a:off x="2913406" y="1936160"/>
            <a:ext cx="181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70E212A1-6375-4C43-A2DB-B86E8270051D}"/>
              </a:ext>
            </a:extLst>
          </p:cNvPr>
          <p:cNvSpPr txBox="1"/>
          <p:nvPr/>
        </p:nvSpPr>
        <p:spPr>
          <a:xfrm>
            <a:off x="4731487" y="1483637"/>
            <a:ext cx="1669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Collect DNA from each sample </a:t>
            </a:r>
          </a:p>
        </p:txBody>
      </p:sp>
      <p:cxnSp>
        <p:nvCxnSpPr>
          <p:cNvPr id="9" name="Straight Arrow Connector 8" descr=" 9">
            <a:extLst>
              <a:ext uri="{FF2B5EF4-FFF2-40B4-BE49-F238E27FC236}">
                <a16:creationId xmlns:a16="http://schemas.microsoft.com/office/drawing/2014/main" id="{1320BBED-D0EC-487F-911E-83CC1A18BA03}"/>
              </a:ext>
            </a:extLst>
          </p:cNvPr>
          <p:cNvCxnSpPr>
            <a:cxnSpLocks/>
          </p:cNvCxnSpPr>
          <p:nvPr/>
        </p:nvCxnSpPr>
        <p:spPr>
          <a:xfrm>
            <a:off x="6364398" y="1958309"/>
            <a:ext cx="2184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 descr=" 10">
            <a:extLst>
              <a:ext uri="{FF2B5EF4-FFF2-40B4-BE49-F238E27FC236}">
                <a16:creationId xmlns:a16="http://schemas.microsoft.com/office/drawing/2014/main" id="{83B05883-76F2-4C2F-9B42-D061A638ABA5}"/>
              </a:ext>
            </a:extLst>
          </p:cNvPr>
          <p:cNvSpPr txBox="1"/>
          <p:nvPr/>
        </p:nvSpPr>
        <p:spPr>
          <a:xfrm>
            <a:off x="9081469" y="1029502"/>
            <a:ext cx="2034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Fragment DNA into pieces</a:t>
            </a:r>
          </a:p>
        </p:txBody>
      </p:sp>
      <p:cxnSp>
        <p:nvCxnSpPr>
          <p:cNvPr id="11" name="Straight Arrow Connector 10" descr=" 11">
            <a:extLst>
              <a:ext uri="{FF2B5EF4-FFF2-40B4-BE49-F238E27FC236}">
                <a16:creationId xmlns:a16="http://schemas.microsoft.com/office/drawing/2014/main" id="{CDC35378-15CC-4256-80E5-0566D241F970}"/>
              </a:ext>
            </a:extLst>
          </p:cNvPr>
          <p:cNvCxnSpPr>
            <a:cxnSpLocks/>
          </p:cNvCxnSpPr>
          <p:nvPr/>
        </p:nvCxnSpPr>
        <p:spPr>
          <a:xfrm>
            <a:off x="10032050" y="2495702"/>
            <a:ext cx="1" cy="106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4" descr=" 12">
            <a:extLst>
              <a:ext uri="{FF2B5EF4-FFF2-40B4-BE49-F238E27FC236}">
                <a16:creationId xmlns:a16="http://schemas.microsoft.com/office/drawing/2014/main" id="{1930776D-F5ED-4EE0-993D-CE63AB95E3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400"/>
          <a:stretch/>
        </p:blipFill>
        <p:spPr>
          <a:xfrm>
            <a:off x="8716489" y="3562455"/>
            <a:ext cx="2399186" cy="3170159"/>
          </a:xfrm>
          <a:prstGeom prst="rect">
            <a:avLst/>
          </a:prstGeom>
        </p:spPr>
      </p:pic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B7CEBF81-A41B-4E0A-810C-325FACA7D38E}"/>
              </a:ext>
            </a:extLst>
          </p:cNvPr>
          <p:cNvSpPr/>
          <p:nvPr/>
        </p:nvSpPr>
        <p:spPr>
          <a:xfrm>
            <a:off x="10515600" y="4733925"/>
            <a:ext cx="723900" cy="20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 descr=" 15">
            <a:extLst>
              <a:ext uri="{FF2B5EF4-FFF2-40B4-BE49-F238E27FC236}">
                <a16:creationId xmlns:a16="http://schemas.microsoft.com/office/drawing/2014/main" id="{DD6CDC5C-7FDE-4A39-8403-DE2A171BA321}"/>
              </a:ext>
            </a:extLst>
          </p:cNvPr>
          <p:cNvSpPr txBox="1"/>
          <p:nvPr/>
        </p:nvSpPr>
        <p:spPr>
          <a:xfrm>
            <a:off x="10149840" y="5066337"/>
            <a:ext cx="2050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Genotype with microarray chip:</a:t>
            </a:r>
          </a:p>
          <a:p>
            <a:pPr algn="ctr"/>
            <a:r>
              <a:rPr lang="en-US" sz="2200" dirty="0"/>
              <a:t>Each spot tests one SNP</a:t>
            </a:r>
          </a:p>
        </p:txBody>
      </p:sp>
      <p:cxnSp>
        <p:nvCxnSpPr>
          <p:cNvPr id="16" name="Straight Arrow Connector 15" descr=" 16">
            <a:extLst>
              <a:ext uri="{FF2B5EF4-FFF2-40B4-BE49-F238E27FC236}">
                <a16:creationId xmlns:a16="http://schemas.microsoft.com/office/drawing/2014/main" id="{30E5A29F-D5C0-42F8-9B47-5E3542D95E6E}"/>
              </a:ext>
            </a:extLst>
          </p:cNvPr>
          <p:cNvCxnSpPr>
            <a:cxnSpLocks/>
          </p:cNvCxnSpPr>
          <p:nvPr/>
        </p:nvCxnSpPr>
        <p:spPr>
          <a:xfrm flipH="1">
            <a:off x="6534919" y="5400675"/>
            <a:ext cx="218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 20">
            <a:extLst>
              <a:ext uri="{FF2B5EF4-FFF2-40B4-BE49-F238E27FC236}">
                <a16:creationId xmlns:a16="http://schemas.microsoft.com/office/drawing/2014/main" id="{AD963622-F6A4-4B6C-B805-DC3838322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4" r="73626" b="75529"/>
          <a:stretch/>
        </p:blipFill>
        <p:spPr>
          <a:xfrm>
            <a:off x="9525" y="1081525"/>
            <a:ext cx="1314450" cy="1677943"/>
          </a:xfrm>
          <a:prstGeom prst="rect">
            <a:avLst/>
          </a:prstGeom>
        </p:spPr>
      </p:pic>
      <p:pic>
        <p:nvPicPr>
          <p:cNvPr id="22" name="Picture 21" descr=" 22">
            <a:extLst>
              <a:ext uri="{FF2B5EF4-FFF2-40B4-BE49-F238E27FC236}">
                <a16:creationId xmlns:a16="http://schemas.microsoft.com/office/drawing/2014/main" id="{54D98EFA-E048-4896-90C1-87654810A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0" r="44110" b="75529"/>
          <a:stretch/>
        </p:blipFill>
        <p:spPr>
          <a:xfrm>
            <a:off x="1269170" y="1097188"/>
            <a:ext cx="1314451" cy="1677943"/>
          </a:xfrm>
          <a:prstGeom prst="rect">
            <a:avLst/>
          </a:prstGeom>
        </p:spPr>
      </p:pic>
      <p:pic>
        <p:nvPicPr>
          <p:cNvPr id="24" name="Picture 23" descr=" 24">
            <a:extLst>
              <a:ext uri="{FF2B5EF4-FFF2-40B4-BE49-F238E27FC236}">
                <a16:creationId xmlns:a16="http://schemas.microsoft.com/office/drawing/2014/main" id="{D83EAE4F-3683-43EE-BEF6-549C5D6AB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71" r="66258" b="56383"/>
          <a:stretch/>
        </p:blipFill>
        <p:spPr>
          <a:xfrm>
            <a:off x="8840733" y="1710108"/>
            <a:ext cx="2541659" cy="13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189164F4-0241-474B-9D48-D4FC67C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2. Testing each SNP for association</a:t>
            </a:r>
          </a:p>
        </p:txBody>
      </p:sp>
      <p:pic>
        <p:nvPicPr>
          <p:cNvPr id="37" name="Picture 36" descr=" 37">
            <a:extLst>
              <a:ext uri="{FF2B5EF4-FFF2-40B4-BE49-F238E27FC236}">
                <a16:creationId xmlns:a16="http://schemas.microsoft.com/office/drawing/2014/main" id="{371AF228-05AC-43B4-B382-9C35C41E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83" r="31011"/>
          <a:stretch/>
        </p:blipFill>
        <p:spPr>
          <a:xfrm>
            <a:off x="733516" y="1899920"/>
            <a:ext cx="5807527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189164F4-0241-474B-9D48-D4FC67C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2. Testing each SNP for association</a:t>
            </a:r>
          </a:p>
        </p:txBody>
      </p:sp>
      <p:sp>
        <p:nvSpPr>
          <p:cNvPr id="5" name="Content Placeholder 37" descr=" 38">
            <a:extLst>
              <a:ext uri="{FF2B5EF4-FFF2-40B4-BE49-F238E27FC236}">
                <a16:creationId xmlns:a16="http://schemas.microsoft.com/office/drawing/2014/main" id="{55AA984E-10DB-442C-92D9-84BD34EFB1CB}"/>
              </a:ext>
            </a:extLst>
          </p:cNvPr>
          <p:cNvSpPr txBox="1">
            <a:spLocks/>
          </p:cNvSpPr>
          <p:nvPr/>
        </p:nvSpPr>
        <p:spPr>
          <a:xfrm>
            <a:off x="6838914" y="1825625"/>
            <a:ext cx="45415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Test significance of association with allele at SNP1 with disease status 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Logistic/linear model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Check P-value to test significance of association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P &lt; 0.05 : significant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P &gt; 0.05 : model is not significant</a:t>
            </a:r>
          </a:p>
        </p:txBody>
      </p:sp>
      <p:pic>
        <p:nvPicPr>
          <p:cNvPr id="37" name="Picture 36" descr=" 37">
            <a:extLst>
              <a:ext uri="{FF2B5EF4-FFF2-40B4-BE49-F238E27FC236}">
                <a16:creationId xmlns:a16="http://schemas.microsoft.com/office/drawing/2014/main" id="{371AF228-05AC-43B4-B382-9C35C41E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83" r="31011"/>
          <a:stretch/>
        </p:blipFill>
        <p:spPr>
          <a:xfrm>
            <a:off x="733516" y="1899920"/>
            <a:ext cx="5807527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3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2C8B102-E0C3-E06D-1F88-E6526ACF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Genetic variation in human populations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05452-C3C7-B3AD-943B-D9C2703E6469}"/>
              </a:ext>
            </a:extLst>
          </p:cNvPr>
          <p:cNvSpPr txBox="1"/>
          <p:nvPr/>
        </p:nvSpPr>
        <p:spPr>
          <a:xfrm>
            <a:off x="-325000" y="4437399"/>
            <a:ext cx="2771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Genomic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Context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4A84B3F-B608-E0B1-F52B-638D873F6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727359"/>
              </p:ext>
            </p:extLst>
          </p:nvPr>
        </p:nvGraphicFramePr>
        <p:xfrm>
          <a:off x="1853543" y="2741948"/>
          <a:ext cx="9716644" cy="3046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560">
                  <a:extLst>
                    <a:ext uri="{9D8B030D-6E8A-4147-A177-3AD203B41FA5}">
                      <a16:colId xmlns:a16="http://schemas.microsoft.com/office/drawing/2014/main" val="4006883463"/>
                    </a:ext>
                  </a:extLst>
                </a:gridCol>
                <a:gridCol w="3233721">
                  <a:extLst>
                    <a:ext uri="{9D8B030D-6E8A-4147-A177-3AD203B41FA5}">
                      <a16:colId xmlns:a16="http://schemas.microsoft.com/office/drawing/2014/main" val="1900079192"/>
                    </a:ext>
                  </a:extLst>
                </a:gridCol>
                <a:gridCol w="3847363">
                  <a:extLst>
                    <a:ext uri="{9D8B030D-6E8A-4147-A177-3AD203B41FA5}">
                      <a16:colId xmlns:a16="http://schemas.microsoft.com/office/drawing/2014/main" val="126193303"/>
                    </a:ext>
                  </a:extLst>
                </a:gridCol>
              </a:tblGrid>
              <a:tr h="940928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Common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776123"/>
                  </a:ext>
                </a:extLst>
              </a:tr>
              <a:tr h="116507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818109"/>
                  </a:ext>
                </a:extLst>
              </a:tr>
              <a:tr h="9409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Non-coding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4220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CEF82D6-470D-8828-A097-AC249940D208}"/>
              </a:ext>
            </a:extLst>
          </p:cNvPr>
          <p:cNvSpPr txBox="1"/>
          <p:nvPr/>
        </p:nvSpPr>
        <p:spPr>
          <a:xfrm>
            <a:off x="5156791" y="2276046"/>
            <a:ext cx="520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Allele frequency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339224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19284D-AC11-446E-9339-DF9CEA97D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19809" r="22281" b="8645"/>
          <a:stretch/>
        </p:blipFill>
        <p:spPr>
          <a:xfrm>
            <a:off x="662940" y="1514229"/>
            <a:ext cx="7452360" cy="4920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33AEEB-3FD8-4BE7-82AD-B50C4DD7106C}"/>
              </a:ext>
            </a:extLst>
          </p:cNvPr>
          <p:cNvSpPr txBox="1"/>
          <p:nvPr/>
        </p:nvSpPr>
        <p:spPr>
          <a:xfrm rot="16200000">
            <a:off x="-1314847" y="3723998"/>
            <a:ext cx="345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Significance :-log10(</a:t>
            </a:r>
            <a:r>
              <a:rPr lang="en-US" dirty="0" err="1"/>
              <a:t>pvalue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BAA8F6-5227-4687-AC5E-640CFDBE5506}"/>
              </a:ext>
            </a:extLst>
          </p:cNvPr>
          <p:cNvSpPr txBox="1"/>
          <p:nvPr/>
        </p:nvSpPr>
        <p:spPr>
          <a:xfrm>
            <a:off x="3890010" y="6352143"/>
            <a:ext cx="230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Chromosome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AAB79C-6613-422C-AF2C-0E6B06C22758}"/>
              </a:ext>
            </a:extLst>
          </p:cNvPr>
          <p:cNvCxnSpPr/>
          <p:nvPr/>
        </p:nvCxnSpPr>
        <p:spPr>
          <a:xfrm flipH="1" flipV="1">
            <a:off x="8115300" y="2170906"/>
            <a:ext cx="1211580" cy="20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C35B77-8A65-4D8F-A763-B64390CEB4E4}"/>
              </a:ext>
            </a:extLst>
          </p:cNvPr>
          <p:cNvSpPr txBox="1"/>
          <p:nvPr/>
        </p:nvSpPr>
        <p:spPr>
          <a:xfrm>
            <a:off x="8702040" y="2377440"/>
            <a:ext cx="2308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Threshold for significance</a:t>
            </a:r>
          </a:p>
          <a:p>
            <a:r>
              <a:rPr lang="en-US" dirty="0">
                <a:latin typeface="Gill Sans MT" panose="020B0502020104020203" pitchFamily="34" charset="0"/>
              </a:rPr>
              <a:t>(P &lt; 5e-08)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7EEA3C-F83A-4537-950D-4FE71F847CD3}"/>
              </a:ext>
            </a:extLst>
          </p:cNvPr>
          <p:cNvSpPr/>
          <p:nvPr/>
        </p:nvSpPr>
        <p:spPr>
          <a:xfrm>
            <a:off x="960120" y="3303270"/>
            <a:ext cx="7166610" cy="80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A2DC75-DED5-447C-B945-FB5DDDA4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3910" y="5087301"/>
            <a:ext cx="3646170" cy="1633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Each point on the plot = 1 SNP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0BA911-3D41-47C4-A0E9-C5076BAB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Visualizing GWAS results in a Manhattan plot</a:t>
            </a:r>
          </a:p>
        </p:txBody>
      </p:sp>
    </p:spTree>
    <p:extLst>
      <p:ext uri="{BB962C8B-B14F-4D97-AF65-F5344CB8AC3E}">
        <p14:creationId xmlns:p14="http://schemas.microsoft.com/office/powerpoint/2010/main" val="139870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822FC1-B20D-41A8-9A0F-D85F451E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GWAS of height shows signals across the genome</a:t>
            </a:r>
          </a:p>
        </p:txBody>
      </p:sp>
      <p:pic>
        <p:nvPicPr>
          <p:cNvPr id="5" name="Content Placeholder 4" descr="A picture containing boat, building, sitting, light&#10;&#10;Description automatically generated">
            <a:extLst>
              <a:ext uri="{FF2B5EF4-FFF2-40B4-BE49-F238E27FC236}">
                <a16:creationId xmlns:a16="http://schemas.microsoft.com/office/drawing/2014/main" id="{44EB6837-95E1-4972-9091-EBAB1FB7B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10" y="2436438"/>
            <a:ext cx="8572500" cy="428625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44855-62F3-47DF-863C-391089E845E6}"/>
              </a:ext>
            </a:extLst>
          </p:cNvPr>
          <p:cNvCxnSpPr>
            <a:cxnSpLocks/>
          </p:cNvCxnSpPr>
          <p:nvPr/>
        </p:nvCxnSpPr>
        <p:spPr>
          <a:xfrm flipH="1">
            <a:off x="6435881" y="2113272"/>
            <a:ext cx="1143001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B2F756-8715-487A-8E95-89A6D94A2B5D}"/>
              </a:ext>
            </a:extLst>
          </p:cNvPr>
          <p:cNvCxnSpPr>
            <a:cxnSpLocks/>
          </p:cNvCxnSpPr>
          <p:nvPr/>
        </p:nvCxnSpPr>
        <p:spPr>
          <a:xfrm>
            <a:off x="1204332" y="2665141"/>
            <a:ext cx="245327" cy="160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66871B-C800-468D-8103-A469FB18A59A}"/>
              </a:ext>
            </a:extLst>
          </p:cNvPr>
          <p:cNvSpPr txBox="1"/>
          <p:nvPr/>
        </p:nvSpPr>
        <p:spPr>
          <a:xfrm>
            <a:off x="131028" y="1459856"/>
            <a:ext cx="1572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represents significance, the higher the more significant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12E55-95BF-4908-B168-850C82D864B9}"/>
              </a:ext>
            </a:extLst>
          </p:cNvPr>
          <p:cNvSpPr txBox="1"/>
          <p:nvPr/>
        </p:nvSpPr>
        <p:spPr>
          <a:xfrm>
            <a:off x="7578882" y="1806103"/>
            <a:ext cx="157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size of </a:t>
            </a:r>
            <a:r>
              <a:rPr lang="en-US" dirty="0" err="1"/>
              <a:t>gwas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7A9504-621C-4687-9BAE-00D1919A9F4B}"/>
              </a:ext>
            </a:extLst>
          </p:cNvPr>
          <p:cNvCxnSpPr>
            <a:cxnSpLocks/>
          </p:cNvCxnSpPr>
          <p:nvPr/>
        </p:nvCxnSpPr>
        <p:spPr>
          <a:xfrm flipH="1">
            <a:off x="9919010" y="5885172"/>
            <a:ext cx="1143001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72DF86-59D1-49B5-8A18-0E75C24B7C5B}"/>
              </a:ext>
            </a:extLst>
          </p:cNvPr>
          <p:cNvSpPr txBox="1"/>
          <p:nvPr/>
        </p:nvSpPr>
        <p:spPr>
          <a:xfrm>
            <a:off x="10490510" y="4853940"/>
            <a:ext cx="2308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for significance</a:t>
            </a:r>
          </a:p>
          <a:p>
            <a:r>
              <a:rPr lang="en-US" dirty="0"/>
              <a:t>(P &lt; 5e-08)</a:t>
            </a:r>
          </a:p>
        </p:txBody>
      </p:sp>
    </p:spTree>
    <p:extLst>
      <p:ext uri="{BB962C8B-B14F-4D97-AF65-F5344CB8AC3E}">
        <p14:creationId xmlns:p14="http://schemas.microsoft.com/office/powerpoint/2010/main" val="157400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F8B7-DC96-3057-4DB9-852B9577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number of numbers and a line of dots&#10;&#10;Description automatically generated">
            <a:extLst>
              <a:ext uri="{FF2B5EF4-FFF2-40B4-BE49-F238E27FC236}">
                <a16:creationId xmlns:a16="http://schemas.microsoft.com/office/drawing/2014/main" id="{5636C81C-EA44-3AC4-3CFE-C19A53058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06" y="1325002"/>
            <a:ext cx="7176822" cy="5269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40BE9-FCA7-2B1C-E4C1-4B0641ED7036}"/>
              </a:ext>
            </a:extLst>
          </p:cNvPr>
          <p:cNvSpPr txBox="1"/>
          <p:nvPr/>
        </p:nvSpPr>
        <p:spPr>
          <a:xfrm>
            <a:off x="10077450" y="6410325"/>
            <a:ext cx="17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Yengo</a:t>
            </a:r>
            <a:r>
              <a:rPr lang="en-US" dirty="0"/>
              <a:t> et al, 2022</a:t>
            </a:r>
          </a:p>
        </p:txBody>
      </p:sp>
    </p:spTree>
    <p:extLst>
      <p:ext uri="{BB962C8B-B14F-4D97-AF65-F5344CB8AC3E}">
        <p14:creationId xmlns:p14="http://schemas.microsoft.com/office/powerpoint/2010/main" val="267830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 descr=" 4">
            <a:extLst>
              <a:ext uri="{FF2B5EF4-FFF2-40B4-BE49-F238E27FC236}">
                <a16:creationId xmlns:a16="http://schemas.microsoft.com/office/drawing/2014/main" id="{6252473D-E0D9-3DA3-F8E5-1C3634BA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GWAS can/cannot find</a:t>
            </a:r>
          </a:p>
        </p:txBody>
      </p:sp>
      <p:pic>
        <p:nvPicPr>
          <p:cNvPr id="10" name="Picture 9" descr=" 5">
            <a:extLst>
              <a:ext uri="{FF2B5EF4-FFF2-40B4-BE49-F238E27FC236}">
                <a16:creationId xmlns:a16="http://schemas.microsoft.com/office/drawing/2014/main" id="{8BBF44D0-97DD-EE6A-7A65-A6410BE9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/>
          <a:stretch/>
        </p:blipFill>
        <p:spPr>
          <a:xfrm>
            <a:off x="2308194" y="1298099"/>
            <a:ext cx="6658006" cy="5160803"/>
          </a:xfrm>
          <a:prstGeom prst="rect">
            <a:avLst/>
          </a:prstGeom>
        </p:spPr>
      </p:pic>
      <p:sp>
        <p:nvSpPr>
          <p:cNvPr id="11" name="Rectangle 10" descr=" 6">
            <a:extLst>
              <a:ext uri="{FF2B5EF4-FFF2-40B4-BE49-F238E27FC236}">
                <a16:creationId xmlns:a16="http://schemas.microsoft.com/office/drawing/2014/main" id="{055E0EA9-C350-5DBE-60F8-A472FD73C43B}"/>
              </a:ext>
            </a:extLst>
          </p:cNvPr>
          <p:cNvSpPr/>
          <p:nvPr/>
        </p:nvSpPr>
        <p:spPr>
          <a:xfrm>
            <a:off x="3378200" y="1361599"/>
            <a:ext cx="5588000" cy="4048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 descr=" 9">
            <a:extLst>
              <a:ext uri="{FF2B5EF4-FFF2-40B4-BE49-F238E27FC236}">
                <a16:creationId xmlns:a16="http://schemas.microsoft.com/office/drawing/2014/main" id="{AEE3DD9A-1629-AD05-B154-02F3AE0BE5A9}"/>
              </a:ext>
            </a:extLst>
          </p:cNvPr>
          <p:cNvSpPr txBox="1"/>
          <p:nvPr/>
        </p:nvSpPr>
        <p:spPr>
          <a:xfrm>
            <a:off x="7715250" y="3909737"/>
            <a:ext cx="130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variants with small effect (GWAS)</a:t>
            </a:r>
          </a:p>
        </p:txBody>
      </p:sp>
      <p:sp>
        <p:nvSpPr>
          <p:cNvPr id="13" name="TextBox 12" descr=" 11">
            <a:extLst>
              <a:ext uri="{FF2B5EF4-FFF2-40B4-BE49-F238E27FC236}">
                <a16:creationId xmlns:a16="http://schemas.microsoft.com/office/drawing/2014/main" id="{A3C5470A-DE4F-66FB-2E3A-585B66E228FF}"/>
              </a:ext>
            </a:extLst>
          </p:cNvPr>
          <p:cNvSpPr txBox="1"/>
          <p:nvPr/>
        </p:nvSpPr>
        <p:spPr>
          <a:xfrm>
            <a:off x="7594600" y="1581468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variants with large effect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F3CEF-0AB5-EFC5-5F37-22D43138FD79}"/>
              </a:ext>
            </a:extLst>
          </p:cNvPr>
          <p:cNvSpPr txBox="1"/>
          <p:nvPr/>
        </p:nvSpPr>
        <p:spPr>
          <a:xfrm rot="16200000">
            <a:off x="930213" y="2983061"/>
            <a:ext cx="227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on disease</a:t>
            </a:r>
          </a:p>
        </p:txBody>
      </p:sp>
    </p:spTree>
    <p:extLst>
      <p:ext uri="{BB962C8B-B14F-4D97-AF65-F5344CB8AC3E}">
        <p14:creationId xmlns:p14="http://schemas.microsoft.com/office/powerpoint/2010/main" val="242184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4">
            <a:extLst>
              <a:ext uri="{FF2B5EF4-FFF2-40B4-BE49-F238E27FC236}">
                <a16:creationId xmlns:a16="http://schemas.microsoft.com/office/drawing/2014/main" id="{EB69A48F-DFD5-6DAF-F414-F6DB0E84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GWAS can/cannot find</a:t>
            </a:r>
          </a:p>
        </p:txBody>
      </p:sp>
      <p:pic>
        <p:nvPicPr>
          <p:cNvPr id="5" name="Picture 4" descr=" 5">
            <a:extLst>
              <a:ext uri="{FF2B5EF4-FFF2-40B4-BE49-F238E27FC236}">
                <a16:creationId xmlns:a16="http://schemas.microsoft.com/office/drawing/2014/main" id="{DD8D5A17-6B68-E6B5-D30C-D8A569338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/>
          <a:stretch/>
        </p:blipFill>
        <p:spPr>
          <a:xfrm>
            <a:off x="2308194" y="1298099"/>
            <a:ext cx="6658006" cy="5160803"/>
          </a:xfrm>
          <a:prstGeom prst="rect">
            <a:avLst/>
          </a:prstGeom>
        </p:spPr>
      </p:pic>
      <p:sp>
        <p:nvSpPr>
          <p:cNvPr id="6" name="Rectangle 5" descr=" 6">
            <a:extLst>
              <a:ext uri="{FF2B5EF4-FFF2-40B4-BE49-F238E27FC236}">
                <a16:creationId xmlns:a16="http://schemas.microsoft.com/office/drawing/2014/main" id="{DE7B0DBF-F633-34B7-8737-0B0657ACD37A}"/>
              </a:ext>
            </a:extLst>
          </p:cNvPr>
          <p:cNvSpPr/>
          <p:nvPr/>
        </p:nvSpPr>
        <p:spPr>
          <a:xfrm>
            <a:off x="3378200" y="1361599"/>
            <a:ext cx="5588000" cy="4048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 descr=" 9">
            <a:extLst>
              <a:ext uri="{FF2B5EF4-FFF2-40B4-BE49-F238E27FC236}">
                <a16:creationId xmlns:a16="http://schemas.microsoft.com/office/drawing/2014/main" id="{912768C6-2BA2-B54A-29E1-117F66A6E98C}"/>
              </a:ext>
            </a:extLst>
          </p:cNvPr>
          <p:cNvSpPr txBox="1"/>
          <p:nvPr/>
        </p:nvSpPr>
        <p:spPr>
          <a:xfrm>
            <a:off x="7715250" y="3909737"/>
            <a:ext cx="130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variants with small effect (GWAS)</a:t>
            </a:r>
          </a:p>
        </p:txBody>
      </p:sp>
      <p:sp>
        <p:nvSpPr>
          <p:cNvPr id="8" name="TextBox 7" descr=" 11">
            <a:extLst>
              <a:ext uri="{FF2B5EF4-FFF2-40B4-BE49-F238E27FC236}">
                <a16:creationId xmlns:a16="http://schemas.microsoft.com/office/drawing/2014/main" id="{1AFF169B-38C5-710B-2363-66E4D3FA8C5D}"/>
              </a:ext>
            </a:extLst>
          </p:cNvPr>
          <p:cNvSpPr txBox="1"/>
          <p:nvPr/>
        </p:nvSpPr>
        <p:spPr>
          <a:xfrm>
            <a:off x="7594600" y="1581468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variants with large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2EABA-3DC0-52EC-1687-06ABF2FEBBF8}"/>
              </a:ext>
            </a:extLst>
          </p:cNvPr>
          <p:cNvSpPr txBox="1"/>
          <p:nvPr/>
        </p:nvSpPr>
        <p:spPr>
          <a:xfrm rot="16200000">
            <a:off x="930213" y="2983061"/>
            <a:ext cx="227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on disease</a:t>
            </a:r>
          </a:p>
        </p:txBody>
      </p:sp>
      <p:sp>
        <p:nvSpPr>
          <p:cNvPr id="10" name="TextBox 9" descr=" 7">
            <a:extLst>
              <a:ext uri="{FF2B5EF4-FFF2-40B4-BE49-F238E27FC236}">
                <a16:creationId xmlns:a16="http://schemas.microsoft.com/office/drawing/2014/main" id="{3368EEDE-6938-1694-7EA4-5D71018AD419}"/>
              </a:ext>
            </a:extLst>
          </p:cNvPr>
          <p:cNvSpPr txBox="1"/>
          <p:nvPr/>
        </p:nvSpPr>
        <p:spPr>
          <a:xfrm>
            <a:off x="3651250" y="1606233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Rare variants with large effects</a:t>
            </a:r>
          </a:p>
        </p:txBody>
      </p:sp>
      <p:sp>
        <p:nvSpPr>
          <p:cNvPr id="11" name="TextBox 10" descr=" 13">
            <a:extLst>
              <a:ext uri="{FF2B5EF4-FFF2-40B4-BE49-F238E27FC236}">
                <a16:creationId xmlns:a16="http://schemas.microsoft.com/office/drawing/2014/main" id="{1ED0962F-C4EF-4CE4-E516-ECB3709B5D7A}"/>
              </a:ext>
            </a:extLst>
          </p:cNvPr>
          <p:cNvSpPr txBox="1"/>
          <p:nvPr/>
        </p:nvSpPr>
        <p:spPr>
          <a:xfrm>
            <a:off x="3648076" y="3878500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Rare variants with small effects</a:t>
            </a:r>
          </a:p>
        </p:txBody>
      </p:sp>
    </p:spTree>
    <p:extLst>
      <p:ext uri="{BB962C8B-B14F-4D97-AF65-F5344CB8AC3E}">
        <p14:creationId xmlns:p14="http://schemas.microsoft.com/office/powerpoint/2010/main" val="40434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C7350D-A339-9C42-98BC-48A6CCC2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5" y="365125"/>
            <a:ext cx="11954907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GWAS sample size</a:t>
            </a:r>
          </a:p>
        </p:txBody>
      </p:sp>
      <p:sp>
        <p:nvSpPr>
          <p:cNvPr id="17" name="Content Placeholder 2" descr=" 3">
            <a:extLst>
              <a:ext uri="{FF2B5EF4-FFF2-40B4-BE49-F238E27FC236}">
                <a16:creationId xmlns:a16="http://schemas.microsoft.com/office/drawing/2014/main" id="{5AA5F9FF-EF29-51F4-7105-48A44D85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649"/>
            <a:ext cx="10515600" cy="32194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Small effect sizes require large sample sizes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	Largest GWAS for height included 5 million samples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	Lipid levels : 1.3 million samples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	Alzheimer’s: ~80,000-100,000 cases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Small sample sizes may work with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	‘low-hanging fruit’ signals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	phenotypes that are close to biology</a:t>
            </a:r>
          </a:p>
        </p:txBody>
      </p:sp>
    </p:spTree>
    <p:extLst>
      <p:ext uri="{BB962C8B-B14F-4D97-AF65-F5344CB8AC3E}">
        <p14:creationId xmlns:p14="http://schemas.microsoft.com/office/powerpoint/2010/main" val="109079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316B-72F1-D942-9596-E1F67967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A57A4C55-DF92-85F7-0CB3-36C5E98D0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4" y="547241"/>
            <a:ext cx="45763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6A799-7165-E263-EC5B-4783A1169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7" t="20437" r="33281" b="9369"/>
          <a:stretch/>
        </p:blipFill>
        <p:spPr>
          <a:xfrm>
            <a:off x="5201477" y="307528"/>
            <a:ext cx="4410075" cy="45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6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911FFE-EF7B-58C3-A338-C73CCE1F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History of lipid GWAS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B1A2-BAFA-263A-F838-4E6A49C89329}"/>
              </a:ext>
            </a:extLst>
          </p:cNvPr>
          <p:cNvSpPr txBox="1"/>
          <p:nvPr/>
        </p:nvSpPr>
        <p:spPr>
          <a:xfrm>
            <a:off x="7258050" y="1319213"/>
            <a:ext cx="2482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8,816 European samples</a:t>
            </a:r>
          </a:p>
          <a:p>
            <a:r>
              <a:rPr lang="en-US" dirty="0">
                <a:latin typeface="Gill Sans MT" panose="020B0502020104020203" pitchFamily="34" charset="0"/>
              </a:rPr>
              <a:t>18 lipid-associated loci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8EA6E-2A40-D46D-B7A5-E2345CF6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" t="36803" r="42313" b="42598"/>
          <a:stretch/>
        </p:blipFill>
        <p:spPr>
          <a:xfrm>
            <a:off x="1043608" y="2676595"/>
            <a:ext cx="6506403" cy="13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E9686-B377-EE13-E3B0-BCA1BB5D51C4}"/>
              </a:ext>
            </a:extLst>
          </p:cNvPr>
          <p:cNvSpPr txBox="1"/>
          <p:nvPr/>
        </p:nvSpPr>
        <p:spPr>
          <a:xfrm>
            <a:off x="7708624" y="2775769"/>
            <a:ext cx="2832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&gt;100,000 European samples</a:t>
            </a:r>
          </a:p>
          <a:p>
            <a:r>
              <a:rPr lang="en-US" dirty="0">
                <a:latin typeface="Gill Sans MT" panose="020B0502020104020203" pitchFamily="34" charset="0"/>
              </a:rPr>
              <a:t>95 lipid-associated loci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C011A-247F-215E-986B-7B114FAE4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 t="37724" r="42232" b="41810"/>
          <a:stretch/>
        </p:blipFill>
        <p:spPr>
          <a:xfrm>
            <a:off x="1580321" y="4007956"/>
            <a:ext cx="6506403" cy="1325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9FD67-95DD-6A83-5893-C3D93D486DA5}"/>
              </a:ext>
            </a:extLst>
          </p:cNvPr>
          <p:cNvSpPr txBox="1"/>
          <p:nvPr/>
        </p:nvSpPr>
        <p:spPr>
          <a:xfrm>
            <a:off x="8324752" y="4417531"/>
            <a:ext cx="271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188,577 European samples</a:t>
            </a:r>
          </a:p>
          <a:p>
            <a:r>
              <a:rPr lang="en-US" dirty="0">
                <a:latin typeface="Gill Sans MT" panose="020B0502020104020203" pitchFamily="34" charset="0"/>
              </a:rPr>
              <a:t>157 lipid-associated loci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ABB86-F590-6296-18D0-9375FE4B6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37500" r="44922" b="42034"/>
          <a:stretch/>
        </p:blipFill>
        <p:spPr>
          <a:xfrm>
            <a:off x="342899" y="1357313"/>
            <a:ext cx="6191251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33258-5BBF-91BA-28EA-665CB29EB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1" t="36765" r="40659" b="40524"/>
          <a:stretch/>
        </p:blipFill>
        <p:spPr>
          <a:xfrm>
            <a:off x="1960078" y="5334000"/>
            <a:ext cx="6682409" cy="1470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973C9-995D-209B-49F4-35CC6FF18F4B}"/>
              </a:ext>
            </a:extLst>
          </p:cNvPr>
          <p:cNvSpPr txBox="1"/>
          <p:nvPr/>
        </p:nvSpPr>
        <p:spPr>
          <a:xfrm>
            <a:off x="8715277" y="5538787"/>
            <a:ext cx="316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300,000 multi-ancestry samples</a:t>
            </a:r>
          </a:p>
          <a:p>
            <a:r>
              <a:rPr lang="en-US" dirty="0">
                <a:latin typeface="Gill Sans MT" panose="020B0502020104020203" pitchFamily="34" charset="0"/>
              </a:rPr>
              <a:t>&gt; 250 lipid-associated loci</a:t>
            </a:r>
          </a:p>
        </p:txBody>
      </p:sp>
    </p:spTree>
    <p:extLst>
      <p:ext uri="{BB962C8B-B14F-4D97-AF65-F5344CB8AC3E}">
        <p14:creationId xmlns:p14="http://schemas.microsoft.com/office/powerpoint/2010/main" val="2239659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71C7-47EB-9F87-A8BE-C0CE2E32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083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Pointing us to drug targets</a:t>
            </a:r>
          </a:p>
        </p:txBody>
      </p:sp>
      <p:pic>
        <p:nvPicPr>
          <p:cNvPr id="5" name="Content Placeholder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4EA4A22C-D8FB-92E9-C434-D4C6223D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70" y="1923280"/>
            <a:ext cx="642295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2B7A6-DE91-D9D1-8F28-3610707E4D9F}"/>
              </a:ext>
            </a:extLst>
          </p:cNvPr>
          <p:cNvSpPr txBox="1"/>
          <p:nvPr/>
        </p:nvSpPr>
        <p:spPr>
          <a:xfrm>
            <a:off x="9516861" y="6418555"/>
            <a:ext cx="262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Vallabh-</a:t>
            </a:r>
            <a:r>
              <a:rPr lang="en-US" dirty="0" err="1"/>
              <a:t>Minkel</a:t>
            </a:r>
            <a:r>
              <a:rPr lang="en-US" dirty="0"/>
              <a:t> et al, 2022</a:t>
            </a:r>
          </a:p>
        </p:txBody>
      </p:sp>
    </p:spTree>
    <p:extLst>
      <p:ext uri="{BB962C8B-B14F-4D97-AF65-F5344CB8AC3E}">
        <p14:creationId xmlns:p14="http://schemas.microsoft.com/office/powerpoint/2010/main" val="386571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CAD2-BEEE-EF19-5E54-09625A71A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Most traits are highly </a:t>
            </a:r>
            <a:r>
              <a:rPr kumimoji="0" lang="en-US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polygenic</a:t>
            </a:r>
          </a:p>
          <a:p>
            <a:pPr lvl="1">
              <a:defRPr/>
            </a:pP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More than 100 genetic variants associated with schizophrenia, more than 200 with height, more than 500 with cholesterol</a:t>
            </a:r>
          </a:p>
          <a:p>
            <a:pPr>
              <a:defRPr/>
            </a:pP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Individual genetic variants have </a:t>
            </a:r>
            <a:r>
              <a:rPr kumimoji="0" lang="en-US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small effect sizes</a:t>
            </a:r>
            <a:endParaRPr kumimoji="0" lang="en-US" strike="noStrike" kern="1200" cap="none" spc="0" normalizeH="0" noProof="0" dirty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uLnTx/>
              <a:uFillTx/>
              <a:latin typeface="Gill Sans MT" panose="020B0502020104020203" pitchFamily="34" charset="0"/>
            </a:endParaRPr>
          </a:p>
          <a:p>
            <a:pPr>
              <a:defRPr/>
            </a:pP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Most causal variation is </a:t>
            </a:r>
            <a:r>
              <a:rPr kumimoji="0" lang="en-US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non-coding</a:t>
            </a:r>
          </a:p>
          <a:p>
            <a:pPr marL="0" indent="0">
              <a:buNone/>
            </a:pPr>
            <a:endParaRPr lang="en-US" b="1" dirty="0">
              <a:latin typeface="Gill Sans MT" panose="020B05020201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FF4772-7A7A-7255-A8FD-22E77A8E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23083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Understanding biology</a:t>
            </a:r>
          </a:p>
        </p:txBody>
      </p:sp>
    </p:spTree>
    <p:extLst>
      <p:ext uri="{BB962C8B-B14F-4D97-AF65-F5344CB8AC3E}">
        <p14:creationId xmlns:p14="http://schemas.microsoft.com/office/powerpoint/2010/main" val="190246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FCA99-BB65-BFC9-830F-8F78910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Genetic variation in human populations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DC205-53AC-C065-C0FB-379F0594C094}"/>
              </a:ext>
            </a:extLst>
          </p:cNvPr>
          <p:cNvSpPr txBox="1"/>
          <p:nvPr/>
        </p:nvSpPr>
        <p:spPr>
          <a:xfrm>
            <a:off x="-325000" y="4437399"/>
            <a:ext cx="2771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Genomic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Context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E26D4DE-46E3-08A8-FBD6-005CDD650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193963"/>
              </p:ext>
            </p:extLst>
          </p:nvPr>
        </p:nvGraphicFramePr>
        <p:xfrm>
          <a:off x="1853543" y="2741948"/>
          <a:ext cx="9716644" cy="3172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560">
                  <a:extLst>
                    <a:ext uri="{9D8B030D-6E8A-4147-A177-3AD203B41FA5}">
                      <a16:colId xmlns:a16="http://schemas.microsoft.com/office/drawing/2014/main" val="4006883463"/>
                    </a:ext>
                  </a:extLst>
                </a:gridCol>
                <a:gridCol w="3233721">
                  <a:extLst>
                    <a:ext uri="{9D8B030D-6E8A-4147-A177-3AD203B41FA5}">
                      <a16:colId xmlns:a16="http://schemas.microsoft.com/office/drawing/2014/main" val="1900079192"/>
                    </a:ext>
                  </a:extLst>
                </a:gridCol>
                <a:gridCol w="3847363">
                  <a:extLst>
                    <a:ext uri="{9D8B030D-6E8A-4147-A177-3AD203B41FA5}">
                      <a16:colId xmlns:a16="http://schemas.microsoft.com/office/drawing/2014/main" val="126193303"/>
                    </a:ext>
                  </a:extLst>
                </a:gridCol>
              </a:tblGrid>
              <a:tr h="940928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Common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776123"/>
                  </a:ext>
                </a:extLst>
              </a:tr>
              <a:tr h="116507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GWAS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Exome sequencing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818109"/>
                  </a:ext>
                </a:extLst>
              </a:tr>
              <a:tr h="9409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Non-coding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GWAS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Genome sequencing + functional readouts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4220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5F94F3-237E-6116-7772-A8F529F08A00}"/>
              </a:ext>
            </a:extLst>
          </p:cNvPr>
          <p:cNvSpPr txBox="1"/>
          <p:nvPr/>
        </p:nvSpPr>
        <p:spPr>
          <a:xfrm>
            <a:off x="5156791" y="2276046"/>
            <a:ext cx="520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Gill Sans MT" panose="020B0502020104020203" pitchFamily="34" charset="0"/>
              </a:rPr>
              <a:t>Allele frequency in the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996E4-E173-29E2-CE1F-49D294DEAA4E}"/>
              </a:ext>
            </a:extLst>
          </p:cNvPr>
          <p:cNvSpPr txBox="1"/>
          <p:nvPr/>
        </p:nvSpPr>
        <p:spPr>
          <a:xfrm>
            <a:off x="154235" y="6400418"/>
            <a:ext cx="395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GWAS: </a:t>
            </a:r>
            <a:r>
              <a:rPr lang="en-US" dirty="0" err="1">
                <a:latin typeface="Gill Sans MT" panose="020B0502020104020203" pitchFamily="34" charset="0"/>
              </a:rPr>
              <a:t>Genomewide</a:t>
            </a:r>
            <a:r>
              <a:rPr lang="en-US" dirty="0">
                <a:latin typeface="Gill Sans MT" panose="020B0502020104020203" pitchFamily="34" charset="0"/>
              </a:rPr>
              <a:t> association studies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C7F839-1A29-01C6-9FB7-85E491637C64}"/>
              </a:ext>
            </a:extLst>
          </p:cNvPr>
          <p:cNvSpPr/>
          <p:nvPr/>
        </p:nvSpPr>
        <p:spPr>
          <a:xfrm>
            <a:off x="5082363" y="4890977"/>
            <a:ext cx="2126511" cy="7019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7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EC82-304B-4360-CD1E-C2E5F169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Overlapping GWAS signals with active regions of the genome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03F2-F328-EB21-1091-275417B2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2AA4C-7391-5234-C8FE-70310AFB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5" t="38388" r="20900" b="15326"/>
          <a:stretch/>
        </p:blipFill>
        <p:spPr>
          <a:xfrm>
            <a:off x="3719684" y="2163680"/>
            <a:ext cx="7273790" cy="3660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A0946-C412-853F-7742-78D3933B1551}"/>
              </a:ext>
            </a:extLst>
          </p:cNvPr>
          <p:cNvSpPr txBox="1"/>
          <p:nvPr/>
        </p:nvSpPr>
        <p:spPr>
          <a:xfrm>
            <a:off x="691658" y="4263740"/>
            <a:ext cx="169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Publicly available gene expression /epigenomic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1875F-3C5B-899B-D972-316D6F2CC820}"/>
              </a:ext>
            </a:extLst>
          </p:cNvPr>
          <p:cNvSpPr txBox="1"/>
          <p:nvPr/>
        </p:nvSpPr>
        <p:spPr>
          <a:xfrm>
            <a:off x="2295869" y="4007301"/>
            <a:ext cx="16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60148-EF13-42BA-433E-260AC8836BDF}"/>
              </a:ext>
            </a:extLst>
          </p:cNvPr>
          <p:cNvSpPr txBox="1"/>
          <p:nvPr/>
        </p:nvSpPr>
        <p:spPr>
          <a:xfrm>
            <a:off x="2276375" y="4392952"/>
            <a:ext cx="16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Adipose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0E5E6-82A9-AF48-86F9-9F4EBE739915}"/>
              </a:ext>
            </a:extLst>
          </p:cNvPr>
          <p:cNvSpPr txBox="1"/>
          <p:nvPr/>
        </p:nvSpPr>
        <p:spPr>
          <a:xfrm>
            <a:off x="2305532" y="4719138"/>
            <a:ext cx="16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B04AB-EB4C-B1FD-96A9-6D9943FF26A9}"/>
              </a:ext>
            </a:extLst>
          </p:cNvPr>
          <p:cNvSpPr txBox="1"/>
          <p:nvPr/>
        </p:nvSpPr>
        <p:spPr>
          <a:xfrm>
            <a:off x="2240338" y="5174339"/>
            <a:ext cx="16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85887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9620E-62A2-BE19-8B03-B95BDBBF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F64FB-70FA-2C9E-7086-D206BB5F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5B7DA8-98C0-5C6E-79B3-12E2FC61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76" y="777061"/>
            <a:ext cx="7317974" cy="57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0D4525-E6F8-C3C8-84BB-C91E15B86E6E}"/>
              </a:ext>
            </a:extLst>
          </p:cNvPr>
          <p:cNvSpPr txBox="1"/>
          <p:nvPr/>
        </p:nvSpPr>
        <p:spPr>
          <a:xfrm>
            <a:off x="9942990" y="6418555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Finucane et al, 2019</a:t>
            </a:r>
          </a:p>
        </p:txBody>
      </p:sp>
    </p:spTree>
    <p:extLst>
      <p:ext uri="{BB962C8B-B14F-4D97-AF65-F5344CB8AC3E}">
        <p14:creationId xmlns:p14="http://schemas.microsoft.com/office/powerpoint/2010/main" val="329362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8E64-1AA3-96C7-DBA5-E45826BF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Relationship between common and rare disease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140D-D0A2-F0D2-9D40-4530521B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86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Allelic series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Common low-effect variants in gene lead to variation in LDL levels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Rare high-effect variants in same genes leads to dyslipidemias</a:t>
            </a:r>
          </a:p>
          <a:p>
            <a:pPr lvl="1"/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160DF-D167-8117-B286-DF5CC2978FFA}"/>
              </a:ext>
            </a:extLst>
          </p:cNvPr>
          <p:cNvGrpSpPr/>
          <p:nvPr/>
        </p:nvGrpSpPr>
        <p:grpSpPr>
          <a:xfrm>
            <a:off x="9493236" y="2020807"/>
            <a:ext cx="2445474" cy="3960973"/>
            <a:chOff x="9431093" y="2154947"/>
            <a:chExt cx="2445474" cy="39609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F14779-1BC5-057B-D8BF-1A7575DD5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92" t="21683" r="30931" b="17250"/>
            <a:stretch/>
          </p:blipFill>
          <p:spPr>
            <a:xfrm>
              <a:off x="10111563" y="2154947"/>
              <a:ext cx="1765004" cy="39553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DEEB62-EEA5-5B7D-A28D-1979B4E1C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883" t="21683" r="59449" b="17250"/>
            <a:stretch/>
          </p:blipFill>
          <p:spPr>
            <a:xfrm>
              <a:off x="9431093" y="2160609"/>
              <a:ext cx="691107" cy="3955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820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2497-2393-C2F1-929E-0F93E419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Relationship between common and rare disease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2FB2-C6FF-545C-A4DE-78DA743F5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GWAS to identify common variant modifiers in Mendelian disease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36D51-99FD-09BA-9358-CB03C558D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7" t="32321" r="11602" b="19765"/>
          <a:stretch/>
        </p:blipFill>
        <p:spPr>
          <a:xfrm>
            <a:off x="2802661" y="3178081"/>
            <a:ext cx="6276513" cy="31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2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2AC2-4F1A-72B6-4B3D-79085088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Polygenic risk scores (PRS)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9BF5-BB06-CCC2-4908-526E56743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PRS = Combined genetic risk score from all common risk variants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7" name="Picture 6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41A00EC1-2752-F121-780D-D97581760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7"/>
          <a:stretch/>
        </p:blipFill>
        <p:spPr>
          <a:xfrm>
            <a:off x="1291627" y="3204839"/>
            <a:ext cx="9608746" cy="31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42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5F8B-4D64-5E4D-9FF8-15D0B4D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365125"/>
            <a:ext cx="648069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Polygenic risk scores (PRS)</a:t>
            </a:r>
            <a:endParaRPr lang="en-US" dirty="0"/>
          </a:p>
        </p:txBody>
      </p:sp>
      <p:pic>
        <p:nvPicPr>
          <p:cNvPr id="6" name="Picture 5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3225AF89-894D-BF5E-01E7-6F37CDC1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1" r="-1"/>
          <a:stretch/>
        </p:blipFill>
        <p:spPr>
          <a:xfrm>
            <a:off x="1759734" y="2724150"/>
            <a:ext cx="3476133" cy="33931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8D2B2A-6F93-4A25-FF9C-260D88FA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576" y="1825625"/>
            <a:ext cx="4864223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Individuals in the top 10% of PRS have &gt; 4-fold the risk of heart disease</a:t>
            </a:r>
          </a:p>
        </p:txBody>
      </p:sp>
    </p:spTree>
    <p:extLst>
      <p:ext uri="{BB962C8B-B14F-4D97-AF65-F5344CB8AC3E}">
        <p14:creationId xmlns:p14="http://schemas.microsoft.com/office/powerpoint/2010/main" val="1909729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10C194-D7C3-A143-E92A-814C7B40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365125"/>
            <a:ext cx="648069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Polygenic risk scores (PRS)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938A1-4477-962C-0CBF-7D08CAD5D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1" t="10242" r="31484" b="6457"/>
          <a:stretch/>
        </p:blipFill>
        <p:spPr>
          <a:xfrm>
            <a:off x="6981825" y="0"/>
            <a:ext cx="5210175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3A5DE-D6E7-0A5C-C856-A493BF62A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5" t="36894" r="28750" b="46504"/>
          <a:stretch/>
        </p:blipFill>
        <p:spPr>
          <a:xfrm>
            <a:off x="6981824" y="5448300"/>
            <a:ext cx="5210175" cy="1085851"/>
          </a:xfrm>
          <a:prstGeom prst="rect">
            <a:avLst/>
          </a:prstGeom>
        </p:spPr>
      </p:pic>
      <p:pic>
        <p:nvPicPr>
          <p:cNvPr id="7" name="Picture 6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6B4544C1-0FA5-AF9A-6D1E-DD4861D3D9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1" r="-1"/>
          <a:stretch/>
        </p:blipFill>
        <p:spPr>
          <a:xfrm>
            <a:off x="1759734" y="2724150"/>
            <a:ext cx="3476133" cy="33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5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DC3E-89F9-CF80-002E-AE640617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can GWAS tell us? PRS as modifiers of rare variants (genetic modifiers)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16B36-F33C-439E-753F-36B2E0F6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Can help explain reduced penetrance of risk variants for </a:t>
            </a:r>
            <a:r>
              <a:rPr lang="en-US">
                <a:latin typeface="Gill Sans MT" panose="020B0502020104020203" pitchFamily="34" charset="0"/>
              </a:rPr>
              <a:t>severe disease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A592A9C1-DBF5-8709-4100-AA06B5333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2"/>
          <a:stretch/>
        </p:blipFill>
        <p:spPr bwMode="auto">
          <a:xfrm>
            <a:off x="2902952" y="2786847"/>
            <a:ext cx="6524625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07A71-280D-6D9A-5793-0021BF69FA1C}"/>
              </a:ext>
            </a:extLst>
          </p:cNvPr>
          <p:cNvSpPr txBox="1"/>
          <p:nvPr/>
        </p:nvSpPr>
        <p:spPr>
          <a:xfrm>
            <a:off x="10031767" y="6400800"/>
            <a:ext cx="17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Fahed</a:t>
            </a:r>
            <a:r>
              <a:rPr lang="en-US" dirty="0"/>
              <a:t> et al, 2023</a:t>
            </a:r>
          </a:p>
        </p:txBody>
      </p:sp>
    </p:spTree>
    <p:extLst>
      <p:ext uri="{BB962C8B-B14F-4D97-AF65-F5344CB8AC3E}">
        <p14:creationId xmlns:p14="http://schemas.microsoft.com/office/powerpoint/2010/main" val="65328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7129-336F-AD36-4460-A0589938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Challenges in GWAS: Transferability of PRS across populations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AAE33-7BF5-A900-684B-0B5AD880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1699" r="43125" b="19418"/>
          <a:stretch/>
        </p:blipFill>
        <p:spPr>
          <a:xfrm>
            <a:off x="2967037" y="1825625"/>
            <a:ext cx="6257925" cy="48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75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3BC9-C250-4F49-8D04-0799F254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2" y="365125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PRS from European populations applied to South Asians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1D73-D405-6588-5472-F7DE0249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A2138D-6015-EDF3-49EA-A221D579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72" y="2147888"/>
            <a:ext cx="8372270" cy="33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7874C-6D9F-ECEA-87A1-876C55A81F9E}"/>
              </a:ext>
            </a:extLst>
          </p:cNvPr>
          <p:cNvSpPr txBox="1"/>
          <p:nvPr/>
        </p:nvSpPr>
        <p:spPr>
          <a:xfrm>
            <a:off x="9515475" y="6492875"/>
            <a:ext cx="183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Huang et al, 2022</a:t>
            </a:r>
          </a:p>
        </p:txBody>
      </p:sp>
    </p:spTree>
    <p:extLst>
      <p:ext uri="{BB962C8B-B14F-4D97-AF65-F5344CB8AC3E}">
        <p14:creationId xmlns:p14="http://schemas.microsoft.com/office/powerpoint/2010/main" val="8012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descr=" 5">
            <a:extLst>
              <a:ext uri="{FF2B5EF4-FFF2-40B4-BE49-F238E27FC236}">
                <a16:creationId xmlns:a16="http://schemas.microsoft.com/office/drawing/2014/main" id="{5171D603-A751-8974-D55D-64EC1671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What diseases do we study?</a:t>
            </a:r>
          </a:p>
        </p:txBody>
      </p:sp>
      <p:sp>
        <p:nvSpPr>
          <p:cNvPr id="5" name="Content Placeholder 5" descr=" 6">
            <a:extLst>
              <a:ext uri="{FF2B5EF4-FFF2-40B4-BE49-F238E27FC236}">
                <a16:creationId xmlns:a16="http://schemas.microsoft.com/office/drawing/2014/main" id="{8F0E630A-E65B-92C5-6DAB-F29C19C3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kumimoji="0" lang="en-US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Mendelian</a:t>
            </a: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: One gene-one disease</a:t>
            </a:r>
          </a:p>
          <a:p>
            <a:pPr>
              <a:defRPr/>
            </a:pPr>
            <a:r>
              <a:rPr kumimoji="0" lang="en-US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Complex trait</a:t>
            </a: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: many genes + environment = disease</a:t>
            </a:r>
          </a:p>
          <a:p>
            <a:pPr lvl="1">
              <a:defRPr/>
            </a:pPr>
            <a:r>
              <a:rPr kumimoji="0" lang="en-US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Gill Sans MT" panose="020B0502020104020203" pitchFamily="34" charset="0"/>
              </a:rPr>
              <a:t>Different people with the same trait may have different causal factors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F7199-547B-79CD-4B29-73E405B0D3BC}"/>
              </a:ext>
            </a:extLst>
          </p:cNvPr>
          <p:cNvSpPr txBox="1"/>
          <p:nvPr/>
        </p:nvSpPr>
        <p:spPr>
          <a:xfrm>
            <a:off x="10395751" y="6494015"/>
            <a:ext cx="18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NIH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CA83C-6462-9622-F8CB-30403C6D0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7" t="32321" r="11602" b="19765"/>
          <a:stretch/>
        </p:blipFill>
        <p:spPr>
          <a:xfrm>
            <a:off x="2068496" y="3544862"/>
            <a:ext cx="6276513" cy="31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3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2">
            <a:extLst>
              <a:ext uri="{FF2B5EF4-FFF2-40B4-BE49-F238E27FC236}">
                <a16:creationId xmlns:a16="http://schemas.microsoft.com/office/drawing/2014/main" id="{0F9F8D71-8A80-EDB9-EB68-87F23834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824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Differences in linkage disequilibrium could lead to limited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transferrability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ectangle 5" descr=" 5">
            <a:extLst>
              <a:ext uri="{FF2B5EF4-FFF2-40B4-BE49-F238E27FC236}">
                <a16:creationId xmlns:a16="http://schemas.microsoft.com/office/drawing/2014/main" id="{E1C7C3B0-1C0D-42A4-0919-15CFC00E7996}"/>
              </a:ext>
            </a:extLst>
          </p:cNvPr>
          <p:cNvSpPr/>
          <p:nvPr/>
        </p:nvSpPr>
        <p:spPr>
          <a:xfrm>
            <a:off x="1098543" y="2937398"/>
            <a:ext cx="1071689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 descr=" 7">
            <a:extLst>
              <a:ext uri="{FF2B5EF4-FFF2-40B4-BE49-F238E27FC236}">
                <a16:creationId xmlns:a16="http://schemas.microsoft.com/office/drawing/2014/main" id="{998DBD56-7896-983B-4ED7-EAC845946D80}"/>
              </a:ext>
            </a:extLst>
          </p:cNvPr>
          <p:cNvCxnSpPr>
            <a:cxnSpLocks/>
          </p:cNvCxnSpPr>
          <p:nvPr/>
        </p:nvCxnSpPr>
        <p:spPr>
          <a:xfrm>
            <a:off x="1795139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 descr=" 8">
            <a:extLst>
              <a:ext uri="{FF2B5EF4-FFF2-40B4-BE49-F238E27FC236}">
                <a16:creationId xmlns:a16="http://schemas.microsoft.com/office/drawing/2014/main" id="{AA32FFD8-D97F-5C91-DA26-6968D44DBD03}"/>
              </a:ext>
            </a:extLst>
          </p:cNvPr>
          <p:cNvCxnSpPr>
            <a:cxnSpLocks/>
          </p:cNvCxnSpPr>
          <p:nvPr/>
        </p:nvCxnSpPr>
        <p:spPr>
          <a:xfrm>
            <a:off x="3347714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 9">
            <a:extLst>
              <a:ext uri="{FF2B5EF4-FFF2-40B4-BE49-F238E27FC236}">
                <a16:creationId xmlns:a16="http://schemas.microsoft.com/office/drawing/2014/main" id="{0D43DA5B-A37B-F3A9-53DC-32A89561632E}"/>
              </a:ext>
            </a:extLst>
          </p:cNvPr>
          <p:cNvCxnSpPr>
            <a:cxnSpLocks/>
          </p:cNvCxnSpPr>
          <p:nvPr/>
        </p:nvCxnSpPr>
        <p:spPr>
          <a:xfrm>
            <a:off x="5052689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 10">
            <a:extLst>
              <a:ext uri="{FF2B5EF4-FFF2-40B4-BE49-F238E27FC236}">
                <a16:creationId xmlns:a16="http://schemas.microsoft.com/office/drawing/2014/main" id="{CDB4996C-4B6B-150B-88FA-0C589A2905FE}"/>
              </a:ext>
            </a:extLst>
          </p:cNvPr>
          <p:cNvCxnSpPr>
            <a:cxnSpLocks/>
          </p:cNvCxnSpPr>
          <p:nvPr/>
        </p:nvCxnSpPr>
        <p:spPr>
          <a:xfrm>
            <a:off x="6738614" y="2845167"/>
            <a:ext cx="0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 11">
            <a:extLst>
              <a:ext uri="{FF2B5EF4-FFF2-40B4-BE49-F238E27FC236}">
                <a16:creationId xmlns:a16="http://schemas.microsoft.com/office/drawing/2014/main" id="{8B8EDBE5-FC81-B8BD-864A-209A52DC49FA}"/>
              </a:ext>
            </a:extLst>
          </p:cNvPr>
          <p:cNvCxnSpPr>
            <a:cxnSpLocks/>
          </p:cNvCxnSpPr>
          <p:nvPr/>
        </p:nvCxnSpPr>
        <p:spPr>
          <a:xfrm>
            <a:off x="8348339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 12">
            <a:extLst>
              <a:ext uri="{FF2B5EF4-FFF2-40B4-BE49-F238E27FC236}">
                <a16:creationId xmlns:a16="http://schemas.microsoft.com/office/drawing/2014/main" id="{04338757-6E3B-AE25-FC8F-AB0DC329D19A}"/>
              </a:ext>
            </a:extLst>
          </p:cNvPr>
          <p:cNvCxnSpPr>
            <a:cxnSpLocks/>
          </p:cNvCxnSpPr>
          <p:nvPr/>
        </p:nvCxnSpPr>
        <p:spPr>
          <a:xfrm>
            <a:off x="9796139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 13">
            <a:extLst>
              <a:ext uri="{FF2B5EF4-FFF2-40B4-BE49-F238E27FC236}">
                <a16:creationId xmlns:a16="http://schemas.microsoft.com/office/drawing/2014/main" id="{61D6C543-FC1E-8ACA-B99B-3840236BCF8A}"/>
              </a:ext>
            </a:extLst>
          </p:cNvPr>
          <p:cNvCxnSpPr>
            <a:cxnSpLocks/>
          </p:cNvCxnSpPr>
          <p:nvPr/>
        </p:nvCxnSpPr>
        <p:spPr>
          <a:xfrm>
            <a:off x="10920089" y="2845167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 21">
            <a:extLst>
              <a:ext uri="{FF2B5EF4-FFF2-40B4-BE49-F238E27FC236}">
                <a16:creationId xmlns:a16="http://schemas.microsoft.com/office/drawing/2014/main" id="{ADF3A61C-CF1C-E744-33B8-03E8B83922C9}"/>
              </a:ext>
            </a:extLst>
          </p:cNvPr>
          <p:cNvCxnSpPr>
            <a:cxnSpLocks/>
          </p:cNvCxnSpPr>
          <p:nvPr/>
        </p:nvCxnSpPr>
        <p:spPr>
          <a:xfrm>
            <a:off x="10026650" y="6210300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 descr=" 22">
            <a:extLst>
              <a:ext uri="{FF2B5EF4-FFF2-40B4-BE49-F238E27FC236}">
                <a16:creationId xmlns:a16="http://schemas.microsoft.com/office/drawing/2014/main" id="{D141B053-FF6B-7A27-A4E7-4AF8F401A06D}"/>
              </a:ext>
            </a:extLst>
          </p:cNvPr>
          <p:cNvSpPr txBox="1"/>
          <p:nvPr/>
        </p:nvSpPr>
        <p:spPr>
          <a:xfrm>
            <a:off x="10116030" y="6213440"/>
            <a:ext cx="1007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Tag SNP</a:t>
            </a:r>
          </a:p>
        </p:txBody>
      </p:sp>
      <p:sp>
        <p:nvSpPr>
          <p:cNvPr id="16" name="Rectangle 15" descr=" 23">
            <a:extLst>
              <a:ext uri="{FF2B5EF4-FFF2-40B4-BE49-F238E27FC236}">
                <a16:creationId xmlns:a16="http://schemas.microsoft.com/office/drawing/2014/main" id="{73523B0C-4819-4436-69B5-96F7BD1DF509}"/>
              </a:ext>
            </a:extLst>
          </p:cNvPr>
          <p:cNvSpPr/>
          <p:nvPr/>
        </p:nvSpPr>
        <p:spPr>
          <a:xfrm>
            <a:off x="5922639" y="2899298"/>
            <a:ext cx="1568444" cy="298294"/>
          </a:xfrm>
          <a:prstGeom prst="rect">
            <a:avLst/>
          </a:prstGeom>
          <a:solidFill>
            <a:srgbClr val="C56843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descr=" 5">
            <a:extLst>
              <a:ext uri="{FF2B5EF4-FFF2-40B4-BE49-F238E27FC236}">
                <a16:creationId xmlns:a16="http://schemas.microsoft.com/office/drawing/2014/main" id="{E01B8644-7894-5C7E-8E03-6EB573E0BC57}"/>
              </a:ext>
            </a:extLst>
          </p:cNvPr>
          <p:cNvSpPr/>
          <p:nvPr/>
        </p:nvSpPr>
        <p:spPr>
          <a:xfrm>
            <a:off x="1100026" y="4217262"/>
            <a:ext cx="1071689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 descr=" 7">
            <a:extLst>
              <a:ext uri="{FF2B5EF4-FFF2-40B4-BE49-F238E27FC236}">
                <a16:creationId xmlns:a16="http://schemas.microsoft.com/office/drawing/2014/main" id="{4E6C2CA2-F8DC-4643-9FE8-B4AC61C54E50}"/>
              </a:ext>
            </a:extLst>
          </p:cNvPr>
          <p:cNvCxnSpPr>
            <a:cxnSpLocks/>
          </p:cNvCxnSpPr>
          <p:nvPr/>
        </p:nvCxnSpPr>
        <p:spPr>
          <a:xfrm>
            <a:off x="1796622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 8">
            <a:extLst>
              <a:ext uri="{FF2B5EF4-FFF2-40B4-BE49-F238E27FC236}">
                <a16:creationId xmlns:a16="http://schemas.microsoft.com/office/drawing/2014/main" id="{C314CDF0-6557-3824-FA18-C9BD267E6DF8}"/>
              </a:ext>
            </a:extLst>
          </p:cNvPr>
          <p:cNvCxnSpPr>
            <a:cxnSpLocks/>
          </p:cNvCxnSpPr>
          <p:nvPr/>
        </p:nvCxnSpPr>
        <p:spPr>
          <a:xfrm>
            <a:off x="3349197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 9">
            <a:extLst>
              <a:ext uri="{FF2B5EF4-FFF2-40B4-BE49-F238E27FC236}">
                <a16:creationId xmlns:a16="http://schemas.microsoft.com/office/drawing/2014/main" id="{E6409655-4F54-7EEC-B13C-6425DFEDE3FF}"/>
              </a:ext>
            </a:extLst>
          </p:cNvPr>
          <p:cNvCxnSpPr>
            <a:cxnSpLocks/>
          </p:cNvCxnSpPr>
          <p:nvPr/>
        </p:nvCxnSpPr>
        <p:spPr>
          <a:xfrm>
            <a:off x="5054172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descr=" 10">
            <a:extLst>
              <a:ext uri="{FF2B5EF4-FFF2-40B4-BE49-F238E27FC236}">
                <a16:creationId xmlns:a16="http://schemas.microsoft.com/office/drawing/2014/main" id="{02ED8282-E381-187B-9E85-342A8DFCC117}"/>
              </a:ext>
            </a:extLst>
          </p:cNvPr>
          <p:cNvCxnSpPr>
            <a:cxnSpLocks/>
          </p:cNvCxnSpPr>
          <p:nvPr/>
        </p:nvCxnSpPr>
        <p:spPr>
          <a:xfrm>
            <a:off x="6740097" y="4125031"/>
            <a:ext cx="0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 11">
            <a:extLst>
              <a:ext uri="{FF2B5EF4-FFF2-40B4-BE49-F238E27FC236}">
                <a16:creationId xmlns:a16="http://schemas.microsoft.com/office/drawing/2014/main" id="{61064FC8-9777-8154-99D0-50DA54A130F5}"/>
              </a:ext>
            </a:extLst>
          </p:cNvPr>
          <p:cNvCxnSpPr>
            <a:cxnSpLocks/>
          </p:cNvCxnSpPr>
          <p:nvPr/>
        </p:nvCxnSpPr>
        <p:spPr>
          <a:xfrm>
            <a:off x="8349822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 descr=" 12">
            <a:extLst>
              <a:ext uri="{FF2B5EF4-FFF2-40B4-BE49-F238E27FC236}">
                <a16:creationId xmlns:a16="http://schemas.microsoft.com/office/drawing/2014/main" id="{C63C9E29-E828-CA19-CBB5-4126043FDF57}"/>
              </a:ext>
            </a:extLst>
          </p:cNvPr>
          <p:cNvCxnSpPr>
            <a:cxnSpLocks/>
          </p:cNvCxnSpPr>
          <p:nvPr/>
        </p:nvCxnSpPr>
        <p:spPr>
          <a:xfrm>
            <a:off x="9797622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 13">
            <a:extLst>
              <a:ext uri="{FF2B5EF4-FFF2-40B4-BE49-F238E27FC236}">
                <a16:creationId xmlns:a16="http://schemas.microsoft.com/office/drawing/2014/main" id="{F2FD807B-4362-09D4-AD7F-17AF0AC658E5}"/>
              </a:ext>
            </a:extLst>
          </p:cNvPr>
          <p:cNvCxnSpPr>
            <a:cxnSpLocks/>
          </p:cNvCxnSpPr>
          <p:nvPr/>
        </p:nvCxnSpPr>
        <p:spPr>
          <a:xfrm>
            <a:off x="10921572" y="4125031"/>
            <a:ext cx="0" cy="390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 descr=" 23">
            <a:extLst>
              <a:ext uri="{FF2B5EF4-FFF2-40B4-BE49-F238E27FC236}">
                <a16:creationId xmlns:a16="http://schemas.microsoft.com/office/drawing/2014/main" id="{EF702A08-B00E-396F-4EE6-807553B6471D}"/>
              </a:ext>
            </a:extLst>
          </p:cNvPr>
          <p:cNvSpPr/>
          <p:nvPr/>
        </p:nvSpPr>
        <p:spPr>
          <a:xfrm>
            <a:off x="5320443" y="4179162"/>
            <a:ext cx="1568444" cy="298294"/>
          </a:xfrm>
          <a:prstGeom prst="rect">
            <a:avLst/>
          </a:prstGeom>
          <a:solidFill>
            <a:srgbClr val="C56843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 descr=" 22">
            <a:extLst>
              <a:ext uri="{FF2B5EF4-FFF2-40B4-BE49-F238E27FC236}">
                <a16:creationId xmlns:a16="http://schemas.microsoft.com/office/drawing/2014/main" id="{17E50B47-9338-9534-A1A0-8F5CD7AEFFEC}"/>
              </a:ext>
            </a:extLst>
          </p:cNvPr>
          <p:cNvSpPr txBox="1"/>
          <p:nvPr/>
        </p:nvSpPr>
        <p:spPr>
          <a:xfrm>
            <a:off x="143356" y="2826704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EUR</a:t>
            </a:r>
          </a:p>
        </p:txBody>
      </p:sp>
      <p:sp>
        <p:nvSpPr>
          <p:cNvPr id="29" name="TextBox 28" descr=" 22">
            <a:extLst>
              <a:ext uri="{FF2B5EF4-FFF2-40B4-BE49-F238E27FC236}">
                <a16:creationId xmlns:a16="http://schemas.microsoft.com/office/drawing/2014/main" id="{C601B943-77AA-211B-8CCD-302E91E80B4F}"/>
              </a:ext>
            </a:extLst>
          </p:cNvPr>
          <p:cNvSpPr txBox="1"/>
          <p:nvPr/>
        </p:nvSpPr>
        <p:spPr>
          <a:xfrm>
            <a:off x="171467" y="4115443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IND</a:t>
            </a:r>
          </a:p>
        </p:txBody>
      </p:sp>
    </p:spTree>
    <p:extLst>
      <p:ext uri="{BB962C8B-B14F-4D97-AF65-F5344CB8AC3E}">
        <p14:creationId xmlns:p14="http://schemas.microsoft.com/office/powerpoint/2010/main" val="3096743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5E8-6AE1-1B60-ECCC-EC5B6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Challenges in GWAS: association to function?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E926-A539-213E-0028-7C72E6D12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408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AD5CE61-71EF-F005-B359-4782914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2178176"/>
            <a:ext cx="5957563" cy="3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0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E8F8-F93C-84D9-9B4F-9475A3D6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Opportunties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 for Indian genetics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E5CE-6F8C-7499-0077-EAFA4680C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Very understudied population!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Potential for new discoveries</a:t>
            </a:r>
          </a:p>
          <a:p>
            <a:pPr lvl="1"/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Increased </a:t>
            </a:r>
            <a:r>
              <a:rPr lang="en-US" dirty="0" err="1">
                <a:latin typeface="Gill Sans MT" panose="020B0502020104020203" pitchFamily="34" charset="0"/>
              </a:rPr>
              <a:t>prevalences</a:t>
            </a:r>
            <a:r>
              <a:rPr lang="en-US" dirty="0">
                <a:latin typeface="Gill Sans MT" panose="020B0502020104020203" pitchFamily="34" charset="0"/>
              </a:rPr>
              <a:t> of T2D, heart disease…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Unique environments/genetic structure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67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06D7-9A6F-F671-F3C2-CE807C5E9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Utilizing population-based studies to understand common diseases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80493-DC70-27D9-4771-2BB99CE64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Shweta Ramdas</a:t>
            </a:r>
          </a:p>
          <a:p>
            <a:r>
              <a:rPr lang="en-US" dirty="0">
                <a:latin typeface="Gill Sans MT" panose="020B0502020104020203" pitchFamily="34" charset="0"/>
              </a:rPr>
              <a:t>Centre for Brain Research (CBR)</a:t>
            </a:r>
          </a:p>
          <a:p>
            <a:r>
              <a:rPr lang="en-US" dirty="0">
                <a:latin typeface="Gill Sans MT" panose="020B0502020104020203" pitchFamily="34" charset="0"/>
              </a:rPr>
              <a:t>shwetaramdas@iisc.ac.in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6AE35-6616-AA46-73E3-DACB37EDC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" y="23445"/>
            <a:ext cx="905143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9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21B5-4690-21AB-B70B-EF0235AD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Complex diseases are multi-factorial: no single cause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6395-E090-5372-A7FE-310487AB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4D459-DED6-1D49-9DB6-380F50734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9" t="41699" r="12422"/>
          <a:stretch/>
        </p:blipFill>
        <p:spPr>
          <a:xfrm>
            <a:off x="2175929" y="1562101"/>
            <a:ext cx="8149171" cy="508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F52B0-4531-AAB9-F73A-A4DEE4821E97}"/>
              </a:ext>
            </a:extLst>
          </p:cNvPr>
          <p:cNvSpPr txBox="1"/>
          <p:nvPr/>
        </p:nvSpPr>
        <p:spPr>
          <a:xfrm>
            <a:off x="10395751" y="6494015"/>
            <a:ext cx="18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NIH</a:t>
            </a:r>
          </a:p>
        </p:txBody>
      </p:sp>
    </p:spTree>
    <p:extLst>
      <p:ext uri="{BB962C8B-B14F-4D97-AF65-F5344CB8AC3E}">
        <p14:creationId xmlns:p14="http://schemas.microsoft.com/office/powerpoint/2010/main" val="371386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764DB1-D854-602D-685A-3C8509DE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Genomewide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 Association Studies (GWAS)</a:t>
            </a:r>
          </a:p>
        </p:txBody>
      </p:sp>
      <p:pic>
        <p:nvPicPr>
          <p:cNvPr id="5" name="Picture 4" descr=" 25">
            <a:extLst>
              <a:ext uri="{FF2B5EF4-FFF2-40B4-BE49-F238E27FC236}">
                <a16:creationId xmlns:a16="http://schemas.microsoft.com/office/drawing/2014/main" id="{E7BC0678-B9B8-A017-A218-E27B83F83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7" t="29777" r="24691" b="53166"/>
          <a:stretch/>
        </p:blipFill>
        <p:spPr>
          <a:xfrm>
            <a:off x="9387697" y="2703696"/>
            <a:ext cx="1935127" cy="1943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ADD6B9-6402-86BB-3EEF-97C5D0833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344" y="2251665"/>
            <a:ext cx="1885950" cy="2609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7394E-E90E-C3A8-587A-70A218734876}"/>
              </a:ext>
            </a:extLst>
          </p:cNvPr>
          <p:cNvSpPr txBox="1"/>
          <p:nvPr/>
        </p:nvSpPr>
        <p:spPr>
          <a:xfrm>
            <a:off x="896112" y="5294376"/>
            <a:ext cx="20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Phenotype gradient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F8FF9-61C6-A128-5138-08245C7131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75" t="85135" r="61075" b="11311"/>
          <a:stretch/>
        </p:blipFill>
        <p:spPr>
          <a:xfrm>
            <a:off x="1115568" y="5120640"/>
            <a:ext cx="1408176" cy="232682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FD850C3A-3051-568B-D085-A4501F7A7377}"/>
              </a:ext>
            </a:extLst>
          </p:cNvPr>
          <p:cNvSpPr/>
          <p:nvPr/>
        </p:nvSpPr>
        <p:spPr>
          <a:xfrm>
            <a:off x="3383280" y="3429000"/>
            <a:ext cx="274320" cy="329184"/>
          </a:xfrm>
          <a:prstGeom prst="mathPlus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8FDAB6D-6AC7-FD21-AC40-AD4D4DFF0F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t="40133" r="68348" b="46667"/>
          <a:stretch/>
        </p:blipFill>
        <p:spPr>
          <a:xfrm>
            <a:off x="4224528" y="3103962"/>
            <a:ext cx="941832" cy="905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2A14CB-EDA1-352A-AFB2-CFAC0ABA1527}"/>
              </a:ext>
            </a:extLst>
          </p:cNvPr>
          <p:cNvSpPr txBox="1"/>
          <p:nvPr/>
        </p:nvSpPr>
        <p:spPr>
          <a:xfrm>
            <a:off x="6112080" y="3040738"/>
            <a:ext cx="2461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Testing 1 million positions in the genome for association with phenotype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520A4-39A1-B281-411C-C4D0CBEBA48B}"/>
              </a:ext>
            </a:extLst>
          </p:cNvPr>
          <p:cNvSpPr txBox="1"/>
          <p:nvPr/>
        </p:nvSpPr>
        <p:spPr>
          <a:xfrm rot="16200000">
            <a:off x="8616172" y="342382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Phenotype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2CAC3-98F3-4651-FE10-366C8701994C}"/>
              </a:ext>
            </a:extLst>
          </p:cNvPr>
          <p:cNvSpPr txBox="1"/>
          <p:nvPr/>
        </p:nvSpPr>
        <p:spPr>
          <a:xfrm>
            <a:off x="9803190" y="468264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Genotype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BE4023-D2F3-5844-600D-47041D2613A7}"/>
              </a:ext>
            </a:extLst>
          </p:cNvPr>
          <p:cNvCxnSpPr/>
          <p:nvPr/>
        </p:nvCxnSpPr>
        <p:spPr>
          <a:xfrm>
            <a:off x="5276088" y="3584448"/>
            <a:ext cx="7354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D7109E-126D-E55A-D5C2-B79B08DF5BC2}"/>
              </a:ext>
            </a:extLst>
          </p:cNvPr>
          <p:cNvSpPr txBox="1"/>
          <p:nvPr/>
        </p:nvSpPr>
        <p:spPr>
          <a:xfrm>
            <a:off x="3396923" y="4094047"/>
            <a:ext cx="2461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Genotype each person at 1 million positions in the genome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95DC5-9268-B007-85C9-9B24F643C3BD}"/>
              </a:ext>
            </a:extLst>
          </p:cNvPr>
          <p:cNvSpPr txBox="1"/>
          <p:nvPr/>
        </p:nvSpPr>
        <p:spPr>
          <a:xfrm>
            <a:off x="154235" y="6400418"/>
            <a:ext cx="603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SNP/Variant = Single nucleotide polymorphisms in the genome</a:t>
            </a:r>
          </a:p>
        </p:txBody>
      </p:sp>
    </p:spTree>
    <p:extLst>
      <p:ext uri="{BB962C8B-B14F-4D97-AF65-F5344CB8AC3E}">
        <p14:creationId xmlns:p14="http://schemas.microsoft.com/office/powerpoint/2010/main" val="166163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 2">
            <a:extLst>
              <a:ext uri="{FF2B5EF4-FFF2-40B4-BE49-F238E27FC236}">
                <a16:creationId xmlns:a16="http://schemas.microsoft.com/office/drawing/2014/main" id="{0707B40F-9079-F8BA-3524-8ABDFBB1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5"/>
            <a:ext cx="119348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Defining genetic variation in the human genome</a:t>
            </a:r>
          </a:p>
        </p:txBody>
      </p:sp>
      <p:sp>
        <p:nvSpPr>
          <p:cNvPr id="5" name="Content Placeholder 2" descr=" 3">
            <a:extLst>
              <a:ext uri="{FF2B5EF4-FFF2-40B4-BE49-F238E27FC236}">
                <a16:creationId xmlns:a16="http://schemas.microsoft.com/office/drawing/2014/main" id="{7935BDF6-64F2-89E9-BB14-7D9B00E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7515225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Human genome is 3 billion bases long</a:t>
            </a:r>
          </a:p>
          <a:p>
            <a:r>
              <a:rPr lang="en-US" dirty="0">
                <a:latin typeface="Gill Sans MT" panose="020B0502020104020203" pitchFamily="34" charset="0"/>
              </a:rPr>
              <a:t>Genetic variant: any position in the genome that commonly varies among individuals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Single Nucleotide Polymorphism (SNP)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Allele frequency &gt; 1-5%</a:t>
            </a:r>
          </a:p>
          <a:p>
            <a:r>
              <a:rPr lang="en-US" dirty="0">
                <a:latin typeface="Gill Sans MT" panose="020B0502020104020203" pitchFamily="34" charset="0"/>
              </a:rPr>
              <a:t>Allele: The nucleotides at a given genetic variant</a:t>
            </a:r>
          </a:p>
          <a:p>
            <a:r>
              <a:rPr lang="en-US" dirty="0">
                <a:latin typeface="Gill Sans MT" panose="020B0502020104020203" pitchFamily="34" charset="0"/>
              </a:rPr>
              <a:t>Genotype: The nucleotides an individual carries at a given position</a:t>
            </a:r>
          </a:p>
        </p:txBody>
      </p:sp>
      <p:pic>
        <p:nvPicPr>
          <p:cNvPr id="6" name="Picture 5" descr=" 4">
            <a:extLst>
              <a:ext uri="{FF2B5EF4-FFF2-40B4-BE49-F238E27FC236}">
                <a16:creationId xmlns:a16="http://schemas.microsoft.com/office/drawing/2014/main" id="{89B20A40-7CAF-A78F-9873-3754EBD8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25" b="29313"/>
          <a:stretch/>
        </p:blipFill>
        <p:spPr>
          <a:xfrm>
            <a:off x="8991600" y="2281171"/>
            <a:ext cx="2933700" cy="1900304"/>
          </a:xfrm>
          <a:prstGeom prst="rect">
            <a:avLst/>
          </a:prstGeom>
        </p:spPr>
      </p:pic>
      <p:sp>
        <p:nvSpPr>
          <p:cNvPr id="7" name="Rectangle 6" descr=" 9">
            <a:extLst>
              <a:ext uri="{FF2B5EF4-FFF2-40B4-BE49-F238E27FC236}">
                <a16:creationId xmlns:a16="http://schemas.microsoft.com/office/drawing/2014/main" id="{089D8449-93CB-B822-C7C0-8C16A26EEEA1}"/>
              </a:ext>
            </a:extLst>
          </p:cNvPr>
          <p:cNvSpPr/>
          <p:nvPr/>
        </p:nvSpPr>
        <p:spPr>
          <a:xfrm>
            <a:off x="8867775" y="2362200"/>
            <a:ext cx="649742" cy="204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0CEA-D91E-4D56-B543-902067A6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Do we test all positions in the genome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for association with the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95530-6A87-40E4-A0D3-1E48B9D2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423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MT" panose="020B0502020104020203" pitchFamily="34" charset="0"/>
              </a:rPr>
              <a:t>Sequencing every position in the genome is expensive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MT" panose="020B0502020104020203" pitchFamily="34" charset="0"/>
              </a:rPr>
              <a:t>Can we select a subset of positions to test?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6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9BF1FA0A-AB0C-405D-8765-8AC2DC6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Source Sans Pro" panose="020B0503030403020204" pitchFamily="34" charset="0"/>
              </a:rPr>
              <a:t>Genetic recombination and linkage</a:t>
            </a:r>
          </a:p>
        </p:txBody>
      </p:sp>
      <p:sp>
        <p:nvSpPr>
          <p:cNvPr id="6" name="Rectangle 5" descr=" 6">
            <a:extLst>
              <a:ext uri="{FF2B5EF4-FFF2-40B4-BE49-F238E27FC236}">
                <a16:creationId xmlns:a16="http://schemas.microsoft.com/office/drawing/2014/main" id="{A96E85D3-8E5C-45EA-AFAF-56264AEE4DBF}"/>
              </a:ext>
            </a:extLst>
          </p:cNvPr>
          <p:cNvSpPr/>
          <p:nvPr/>
        </p:nvSpPr>
        <p:spPr>
          <a:xfrm>
            <a:off x="1789430" y="2109310"/>
            <a:ext cx="3281680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 8">
            <a:extLst>
              <a:ext uri="{FF2B5EF4-FFF2-40B4-BE49-F238E27FC236}">
                <a16:creationId xmlns:a16="http://schemas.microsoft.com/office/drawing/2014/main" id="{292CEC6D-3C63-4E58-94F8-9A28D1C504CA}"/>
              </a:ext>
            </a:extLst>
          </p:cNvPr>
          <p:cNvSpPr/>
          <p:nvPr/>
        </p:nvSpPr>
        <p:spPr>
          <a:xfrm>
            <a:off x="1789430" y="2479040"/>
            <a:ext cx="3281680" cy="2173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 10">
            <a:extLst>
              <a:ext uri="{FF2B5EF4-FFF2-40B4-BE49-F238E27FC236}">
                <a16:creationId xmlns:a16="http://schemas.microsoft.com/office/drawing/2014/main" id="{50EAEDE2-FB45-41C0-9401-5AF599FAB0C8}"/>
              </a:ext>
            </a:extLst>
          </p:cNvPr>
          <p:cNvSpPr/>
          <p:nvPr/>
        </p:nvSpPr>
        <p:spPr>
          <a:xfrm>
            <a:off x="6237605" y="2109310"/>
            <a:ext cx="3281680" cy="2173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descr=" 12">
            <a:extLst>
              <a:ext uri="{FF2B5EF4-FFF2-40B4-BE49-F238E27FC236}">
                <a16:creationId xmlns:a16="http://schemas.microsoft.com/office/drawing/2014/main" id="{A499DC01-F198-4668-9ECC-7AD425BAF13D}"/>
              </a:ext>
            </a:extLst>
          </p:cNvPr>
          <p:cNvSpPr/>
          <p:nvPr/>
        </p:nvSpPr>
        <p:spPr>
          <a:xfrm>
            <a:off x="6237605" y="2463797"/>
            <a:ext cx="3281680" cy="217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 descr=" 14">
            <a:extLst>
              <a:ext uri="{FF2B5EF4-FFF2-40B4-BE49-F238E27FC236}">
                <a16:creationId xmlns:a16="http://schemas.microsoft.com/office/drawing/2014/main" id="{66D58F55-118C-4E5F-A803-0E8823F2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07" y="4421925"/>
            <a:ext cx="9984423" cy="2274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Offspring gets a mosaic of the two maternal chromosomes, and a mosaic of the two paternal chromosomes</a:t>
            </a: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Physically close locations in a genome have similar genotypes across individuals</a:t>
            </a: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They ‘travel together’ in individuals</a:t>
            </a:r>
          </a:p>
        </p:txBody>
      </p:sp>
      <p:sp>
        <p:nvSpPr>
          <p:cNvPr id="16" name="Rectangle 15" descr=" 16">
            <a:extLst>
              <a:ext uri="{FF2B5EF4-FFF2-40B4-BE49-F238E27FC236}">
                <a16:creationId xmlns:a16="http://schemas.microsoft.com/office/drawing/2014/main" id="{B71641AD-2F76-4362-9FE0-9CC5ECA4088D}"/>
              </a:ext>
            </a:extLst>
          </p:cNvPr>
          <p:cNvSpPr/>
          <p:nvPr/>
        </p:nvSpPr>
        <p:spPr>
          <a:xfrm>
            <a:off x="3961130" y="3415348"/>
            <a:ext cx="1630045" cy="217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 descr=" 18">
            <a:extLst>
              <a:ext uri="{FF2B5EF4-FFF2-40B4-BE49-F238E27FC236}">
                <a16:creationId xmlns:a16="http://schemas.microsoft.com/office/drawing/2014/main" id="{2F45D6CD-641C-4D77-A8F3-83F9A8D026F7}"/>
              </a:ext>
            </a:extLst>
          </p:cNvPr>
          <p:cNvSpPr/>
          <p:nvPr/>
        </p:nvSpPr>
        <p:spPr>
          <a:xfrm>
            <a:off x="3961130" y="3785078"/>
            <a:ext cx="2134870" cy="217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 descr=" 20">
            <a:extLst>
              <a:ext uri="{FF2B5EF4-FFF2-40B4-BE49-F238E27FC236}">
                <a16:creationId xmlns:a16="http://schemas.microsoft.com/office/drawing/2014/main" id="{413633F0-4C48-4F65-9F6A-2F1B53FBF96E}"/>
              </a:ext>
            </a:extLst>
          </p:cNvPr>
          <p:cNvSpPr/>
          <p:nvPr/>
        </p:nvSpPr>
        <p:spPr>
          <a:xfrm>
            <a:off x="4985702" y="3414951"/>
            <a:ext cx="2220595" cy="2173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 descr=" 22">
            <a:extLst>
              <a:ext uri="{FF2B5EF4-FFF2-40B4-BE49-F238E27FC236}">
                <a16:creationId xmlns:a16="http://schemas.microsoft.com/office/drawing/2014/main" id="{CBA349D0-E100-4390-8FB2-F4485B7C1562}"/>
              </a:ext>
            </a:extLst>
          </p:cNvPr>
          <p:cNvSpPr/>
          <p:nvPr/>
        </p:nvSpPr>
        <p:spPr>
          <a:xfrm>
            <a:off x="5591175" y="3785078"/>
            <a:ext cx="1619250" cy="2211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E552BC40-3CB6-4C82-8C4C-6940EDC2599D}"/>
              </a:ext>
            </a:extLst>
          </p:cNvPr>
          <p:cNvSpPr txBox="1"/>
          <p:nvPr/>
        </p:nvSpPr>
        <p:spPr>
          <a:xfrm flipH="1">
            <a:off x="3017519" y="1690688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25" name="TextBox 24" descr=" 25">
            <a:extLst>
              <a:ext uri="{FF2B5EF4-FFF2-40B4-BE49-F238E27FC236}">
                <a16:creationId xmlns:a16="http://schemas.microsoft.com/office/drawing/2014/main" id="{581001B8-5435-4A93-BF87-81D782DBDBDF}"/>
              </a:ext>
            </a:extLst>
          </p:cNvPr>
          <p:cNvSpPr txBox="1"/>
          <p:nvPr/>
        </p:nvSpPr>
        <p:spPr>
          <a:xfrm flipH="1">
            <a:off x="7475219" y="1706083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27" name="TextBox 26" descr=" 27">
            <a:extLst>
              <a:ext uri="{FF2B5EF4-FFF2-40B4-BE49-F238E27FC236}">
                <a16:creationId xmlns:a16="http://schemas.microsoft.com/office/drawing/2014/main" id="{75C58F30-003F-4DCB-8DCA-B8817653DC80}"/>
              </a:ext>
            </a:extLst>
          </p:cNvPr>
          <p:cNvSpPr txBox="1"/>
          <p:nvPr/>
        </p:nvSpPr>
        <p:spPr>
          <a:xfrm flipH="1">
            <a:off x="5099685" y="3035934"/>
            <a:ext cx="1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6973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2858</TotalTime>
  <Words>1275</Words>
  <Application>Microsoft Office PowerPoint</Application>
  <PresentationFormat>Widescreen</PresentationFormat>
  <Paragraphs>203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Gill Sans MT</vt:lpstr>
      <vt:lpstr>Office Theme</vt:lpstr>
      <vt:lpstr>Utilizing population-based studies (GWAS) to understand common diseases</vt:lpstr>
      <vt:lpstr>Genetic variation in human populations</vt:lpstr>
      <vt:lpstr>Genetic variation in human populations</vt:lpstr>
      <vt:lpstr>What diseases do we study?</vt:lpstr>
      <vt:lpstr>Complex diseases are multi-factorial: no single cause</vt:lpstr>
      <vt:lpstr>Genomewide Association Studies (GWAS)</vt:lpstr>
      <vt:lpstr>Defining genetic variation in the human genome</vt:lpstr>
      <vt:lpstr>Do we test all positions in the genome for association with the disease?</vt:lpstr>
      <vt:lpstr>Genetic recombination and linkage</vt:lpstr>
      <vt:lpstr>Genetic recombination and linkage</vt:lpstr>
      <vt:lpstr>Linkage allows us to use ‘tag SNPs’</vt:lpstr>
      <vt:lpstr>Linkage allows us to use ‘tag SNPs’</vt:lpstr>
      <vt:lpstr>What data from a GWAS looks like</vt:lpstr>
      <vt:lpstr>What data from a GWAS looks like</vt:lpstr>
      <vt:lpstr>What data from a GWAS looks like</vt:lpstr>
      <vt:lpstr>What data from a GWAS looks like</vt:lpstr>
      <vt:lpstr>What data from a GWAS looks like</vt:lpstr>
      <vt:lpstr>2. Testing each SNP for association</vt:lpstr>
      <vt:lpstr>2. Testing each SNP for association</vt:lpstr>
      <vt:lpstr>Visualizing GWAS results in a Manhattan plot</vt:lpstr>
      <vt:lpstr>GWAS of height shows signals across the genome</vt:lpstr>
      <vt:lpstr>PowerPoint Presentation</vt:lpstr>
      <vt:lpstr>What GWAS can/cannot find</vt:lpstr>
      <vt:lpstr>What GWAS can/cannot find</vt:lpstr>
      <vt:lpstr>GWAS sample size</vt:lpstr>
      <vt:lpstr>PowerPoint Presentation</vt:lpstr>
      <vt:lpstr>History of lipid GWAS</vt:lpstr>
      <vt:lpstr>What can GWAS tell us? Pointing us to drug targets</vt:lpstr>
      <vt:lpstr>What can GWAS tell us? Understanding biology</vt:lpstr>
      <vt:lpstr>Overlapping GWAS signals with active regions of the genome</vt:lpstr>
      <vt:lpstr>PowerPoint Presentation</vt:lpstr>
      <vt:lpstr>What can GWAS tell us? Relationship between common and rare disease</vt:lpstr>
      <vt:lpstr>What can GWAS tell us? Relationship between common and rare disease</vt:lpstr>
      <vt:lpstr>What can GWAS tell us? Polygenic risk scores (PRS)</vt:lpstr>
      <vt:lpstr>What can GWAS tell us? Polygenic risk scores (PRS)</vt:lpstr>
      <vt:lpstr>What can GWAS tell us? Polygenic risk scores (PRS)</vt:lpstr>
      <vt:lpstr>What can GWAS tell us? PRS as modifiers of rare variants (genetic modifiers)</vt:lpstr>
      <vt:lpstr>Challenges in GWAS: Transferability of PRS across populations</vt:lpstr>
      <vt:lpstr>PRS from European populations applied to South Asians</vt:lpstr>
      <vt:lpstr>Differences in linkage disequilibrium could lead to limited transferrability</vt:lpstr>
      <vt:lpstr>Challenges in GWAS: association to function?</vt:lpstr>
      <vt:lpstr>Opportunties for Indian genetics</vt:lpstr>
      <vt:lpstr>Utilizing population-based studies to understand common diseases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population-based studies to understand common diseases</dc:title>
  <dc:creator>Shweta Ramdas</dc:creator>
  <cp:lastModifiedBy>Shweta Ramdas</cp:lastModifiedBy>
  <cp:revision>133</cp:revision>
  <dcterms:created xsi:type="dcterms:W3CDTF">2023-07-05T08:26:32Z</dcterms:created>
  <dcterms:modified xsi:type="dcterms:W3CDTF">2023-07-07T08:04:47Z</dcterms:modified>
</cp:coreProperties>
</file>